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59" r:id="rId5"/>
    <p:sldId id="266" r:id="rId6"/>
    <p:sldId id="260" r:id="rId7"/>
    <p:sldId id="267" r:id="rId8"/>
    <p:sldId id="261" r:id="rId9"/>
    <p:sldId id="268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30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96974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Arial Black" pitchFamily="34" charset="0"/>
              </a:rPr>
              <a:t>Администрация </a:t>
            </a:r>
            <a:r>
              <a:rPr lang="ru-RU" sz="1800" dirty="0" err="1" smtClean="0">
                <a:latin typeface="Arial Black" pitchFamily="34" charset="0"/>
              </a:rPr>
              <a:t>Лукичевского</a:t>
            </a:r>
            <a:r>
              <a:rPr lang="ru-RU" sz="1800" dirty="0" smtClean="0">
                <a:latin typeface="Arial Black" pitchFamily="34" charset="0"/>
              </a:rPr>
              <a:t> сельского поселения</a:t>
            </a:r>
            <a:endParaRPr lang="ru-RU" sz="1800" dirty="0">
              <a:latin typeface="Arial Black" pitchFamily="34" charset="0"/>
            </a:endParaRPr>
          </a:p>
        </p:txBody>
      </p:sp>
      <p:pic>
        <p:nvPicPr>
          <p:cNvPr id="5" name="Содержимое 4" descr="20150508_110849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500306"/>
            <a:ext cx="4000528" cy="292895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600200"/>
            <a:ext cx="454342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ПРОЕКТ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бюджета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Лукичевского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сельского поселения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Милютинского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района 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2019год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и на плановый период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2020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2021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Расходы на культуру в </a:t>
            </a:r>
            <a:r>
              <a:rPr lang="ru-RU" dirty="0" smtClean="0">
                <a:solidFill>
                  <a:srgbClr val="0070C0"/>
                </a:solidFill>
              </a:rPr>
              <a:t>2019 </a:t>
            </a:r>
            <a:r>
              <a:rPr lang="ru-RU" dirty="0" smtClean="0">
                <a:solidFill>
                  <a:srgbClr val="0070C0"/>
                </a:solidFill>
              </a:rPr>
              <a:t>году и на плановый период </a:t>
            </a:r>
            <a:r>
              <a:rPr lang="ru-RU" dirty="0" smtClean="0">
                <a:solidFill>
                  <a:srgbClr val="0070C0"/>
                </a:solidFill>
              </a:rPr>
              <a:t>2020 </a:t>
            </a:r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ru-RU" dirty="0" smtClean="0">
                <a:solidFill>
                  <a:srgbClr val="0070C0"/>
                </a:solidFill>
              </a:rPr>
              <a:t>2021 </a:t>
            </a:r>
            <a:r>
              <a:rPr lang="ru-RU" dirty="0" smtClean="0">
                <a:solidFill>
                  <a:srgbClr val="0070C0"/>
                </a:solidFill>
              </a:rPr>
              <a:t>годов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5f51361ec9efe0dd0df693bb7229680b_f5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8" y="1428736"/>
            <a:ext cx="2857500" cy="2143125"/>
          </a:xfrm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71472" y="4000504"/>
            <a:ext cx="807249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/>
              <a:t>Расходы на культуру </a:t>
            </a:r>
            <a:r>
              <a:rPr lang="ru-RU" b="1" dirty="0" smtClean="0"/>
              <a:t> в </a:t>
            </a:r>
            <a:r>
              <a:rPr lang="ru-RU" b="1" dirty="0" smtClean="0"/>
              <a:t>2019 </a:t>
            </a:r>
            <a:r>
              <a:rPr lang="ru-RU" b="1" dirty="0" smtClean="0"/>
              <a:t>составят  </a:t>
            </a:r>
            <a:r>
              <a:rPr lang="ru-RU" b="1" dirty="0" smtClean="0"/>
              <a:t>1138,7тыс</a:t>
            </a:r>
            <a:r>
              <a:rPr lang="ru-RU" b="1" dirty="0" smtClean="0"/>
              <a:t>. рублей, в </a:t>
            </a:r>
            <a:r>
              <a:rPr lang="ru-RU" b="1" dirty="0" smtClean="0"/>
              <a:t>2020 </a:t>
            </a:r>
            <a:r>
              <a:rPr lang="ru-RU" b="1" dirty="0" smtClean="0"/>
              <a:t>году  - </a:t>
            </a:r>
            <a:r>
              <a:rPr lang="ru-RU" b="1" dirty="0" smtClean="0"/>
              <a:t>587,1 </a:t>
            </a:r>
            <a:r>
              <a:rPr lang="ru-RU" b="1" dirty="0" smtClean="0"/>
              <a:t>тыс.рублей, в </a:t>
            </a:r>
            <a:r>
              <a:rPr lang="ru-RU" b="1" dirty="0" smtClean="0"/>
              <a:t>2021 </a:t>
            </a:r>
            <a:r>
              <a:rPr lang="ru-RU" b="1" dirty="0" smtClean="0"/>
              <a:t>году – </a:t>
            </a:r>
            <a:r>
              <a:rPr lang="ru-RU" b="1" dirty="0" smtClean="0"/>
              <a:t>587,1 </a:t>
            </a:r>
            <a:r>
              <a:rPr lang="ru-RU" b="1" dirty="0" smtClean="0"/>
              <a:t>тыс. рублей</a:t>
            </a:r>
          </a:p>
          <a:p>
            <a:endParaRPr lang="ru-RU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 счет средств местного бюджета 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содержится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муниципальное учреждение культуры 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 «Аграрный СДК» .</a:t>
            </a:r>
            <a:endParaRPr lang="ru-RU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Расходы бюджета на содержание органов местного самоуправления</a:t>
            </a:r>
            <a:endParaRPr lang="ru-RU" dirty="0"/>
          </a:p>
        </p:txBody>
      </p:sp>
      <p:pic>
        <p:nvPicPr>
          <p:cNvPr id="4" name="Содержимое 3" descr="M_samoupra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3786190"/>
            <a:ext cx="1857388" cy="2500330"/>
          </a:xfr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2019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год штатная численность Администрации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Лукичевского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сельского поселения установлена в количестве 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9,5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штатных единиц, из них муниципальных служащих 5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штатных единиц и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4,5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штатных единиц занимающихся обслуживанием и техническим обеспечением.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pasibo-za-vnimanie-kartinki-dlya-prezentacii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285860"/>
            <a:ext cx="7072362" cy="5000660"/>
          </a:xfrm>
        </p:spPr>
      </p:pic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4582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28"/>
              </a:rPr>
              <a:t>Проект бюджета </a:t>
            </a:r>
            <a:r>
              <a:rPr lang="ru-RU" dirty="0" err="1" smtClean="0">
                <a:latin typeface="28"/>
              </a:rPr>
              <a:t>Лукичевского</a:t>
            </a:r>
            <a:r>
              <a:rPr lang="ru-RU" dirty="0" smtClean="0">
                <a:latin typeface="28"/>
              </a:rPr>
              <a:t> сельского поселения на </a:t>
            </a:r>
            <a:r>
              <a:rPr lang="ru-RU" dirty="0" smtClean="0">
                <a:latin typeface="28"/>
              </a:rPr>
              <a:t>2019 </a:t>
            </a:r>
            <a:r>
              <a:rPr lang="ru-RU" dirty="0" smtClean="0">
                <a:latin typeface="28"/>
              </a:rPr>
              <a:t>год и на плановый </a:t>
            </a:r>
            <a:r>
              <a:rPr lang="ru-RU" dirty="0" smtClean="0">
                <a:latin typeface="28"/>
              </a:rPr>
              <a:t>2020 </a:t>
            </a:r>
            <a:r>
              <a:rPr lang="ru-RU" dirty="0" smtClean="0">
                <a:latin typeface="28"/>
              </a:rPr>
              <a:t>и </a:t>
            </a:r>
            <a:r>
              <a:rPr lang="ru-RU" dirty="0" smtClean="0">
                <a:latin typeface="28"/>
              </a:rPr>
              <a:t>2021 </a:t>
            </a:r>
            <a:r>
              <a:rPr lang="ru-RU" dirty="0" smtClean="0">
                <a:latin typeface="28"/>
              </a:rPr>
              <a:t>годов направлен на выполнение следующих задач:</a:t>
            </a:r>
            <a:endParaRPr lang="ru-RU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14282" y="1428736"/>
            <a:ext cx="8642350" cy="86518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обеспечение устойчивости и сбалансированности бюджетной системы в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целях гарантированного исполнения действующих и принимаемых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расходных обязательств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14282" y="2428868"/>
            <a:ext cx="8713787" cy="8636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повышение эффективности бюджетной политики, в том числе за счет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роста эффективности бюджетных расходов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14282" y="3429000"/>
            <a:ext cx="8713788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соответствие финансовых возможностей </a:t>
            </a:r>
            <a:r>
              <a:rPr lang="ru-RU" sz="2000" dirty="0" err="1" smtClean="0">
                <a:solidFill>
                  <a:srgbClr val="000000"/>
                </a:solidFill>
              </a:rPr>
              <a:t>Лукичевского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 сельского поселения ключевым направлениям развития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14282" y="4357694"/>
            <a:ext cx="8713787" cy="647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повышение роли бюджетной политики для поддержки экономического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роста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14282" y="5214950"/>
            <a:ext cx="87137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18b8088ba1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174865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267744" y="332656"/>
            <a:ext cx="4055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«Бюджет для граждан?»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612845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 для граждан»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познакомит вас с положениями основного финансового документа </a:t>
            </a:r>
            <a:r>
              <a:rPr lang="ru-RU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Лукичевского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сельского поселения – бюджета района, а именно: проекта бюджета поселения на предстоящий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на плановый период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</a:p>
          <a:p>
            <a:pPr>
              <a:defRPr/>
            </a:pPr>
            <a:r>
              <a:rPr lang="ru-RU" i="1" dirty="0" smtClean="0">
                <a:solidFill>
                  <a:srgbClr val="00B050"/>
                </a:solidFill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района затрагивает интересы каждого жителя </a:t>
            </a:r>
            <a:r>
              <a:rPr lang="ru-RU" i="1" dirty="0" err="1" smtClean="0">
                <a:solidFill>
                  <a:srgbClr val="00B050"/>
                </a:solidFill>
              </a:rPr>
              <a:t>Лукичевского</a:t>
            </a:r>
            <a:r>
              <a:rPr lang="ru-RU" i="1" dirty="0" smtClean="0">
                <a:solidFill>
                  <a:srgbClr val="00B050"/>
                </a:solidFill>
              </a:rPr>
              <a:t> сельского поселения.</a:t>
            </a:r>
          </a:p>
          <a:p>
            <a:pPr algn="r"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hlink"/>
                </a:solidFill>
              </a:rPr>
              <a:t>Мы постарались в доступной и понятной форме для граждан, показать</a:t>
            </a:r>
          </a:p>
          <a:p>
            <a:pPr algn="r">
              <a:defRPr/>
            </a:pPr>
            <a:r>
              <a:rPr lang="ru-RU" dirty="0" smtClean="0">
                <a:solidFill>
                  <a:schemeClr val="hlink"/>
                </a:solidFill>
              </a:rPr>
              <a:t>основные показатели бюджета поселения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4581128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«Бюджет для граждан» нацелен на получение обратной связи от граждан,</a:t>
            </a:r>
          </a:p>
          <a:p>
            <a:pPr algn="ctr">
              <a:defRPr/>
            </a:pP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которым интересны современные проблемы муниципальных финансов в</a:t>
            </a:r>
          </a:p>
          <a:p>
            <a:pPr algn="ctr">
              <a:defRPr/>
            </a:pPr>
            <a:r>
              <a:rPr lang="ru-RU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Милютинском</a:t>
            </a: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 районе и </a:t>
            </a:r>
            <a:r>
              <a:rPr lang="ru-RU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Лукичевском</a:t>
            </a: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 сельском поселении</a:t>
            </a:r>
            <a:endParaRPr lang="ru-RU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Основные параметры проекта бюджета ЛУКИЧЕВСКОГО сельского поселения на </a:t>
            </a:r>
            <a:r>
              <a:rPr lang="ru-RU" sz="2000" dirty="0" smtClean="0">
                <a:solidFill>
                  <a:srgbClr val="002060"/>
                </a:solidFill>
              </a:rPr>
              <a:t>2019 </a:t>
            </a:r>
            <a:r>
              <a:rPr lang="ru-RU" sz="2000" dirty="0" smtClean="0">
                <a:solidFill>
                  <a:srgbClr val="002060"/>
                </a:solidFill>
              </a:rPr>
              <a:t>год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70447"/>
              </p:ext>
            </p:extLst>
          </p:nvPr>
        </p:nvGraphicFramePr>
        <p:xfrm>
          <a:off x="428596" y="1500173"/>
          <a:ext cx="8001056" cy="4187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5953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2019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Доходы бюджета, всего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6352,6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из них: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3073,2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3279,4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Расходы бюджета, всего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6352,6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Основные параметры проекта бюджета ЛУКИЧЕВСКОГО сельского поселения на плановый период </a:t>
            </a:r>
            <a:r>
              <a:rPr lang="ru-RU" sz="2000" dirty="0" smtClean="0">
                <a:solidFill>
                  <a:srgbClr val="002060"/>
                </a:solidFill>
              </a:rPr>
              <a:t>2020 </a:t>
            </a:r>
            <a:r>
              <a:rPr lang="ru-RU" sz="2000" dirty="0" smtClean="0">
                <a:solidFill>
                  <a:srgbClr val="002060"/>
                </a:solidFill>
              </a:rPr>
              <a:t>и </a:t>
            </a:r>
            <a:r>
              <a:rPr lang="ru-RU" sz="2000" dirty="0" smtClean="0">
                <a:solidFill>
                  <a:srgbClr val="002060"/>
                </a:solidFill>
              </a:rPr>
              <a:t>2021 </a:t>
            </a:r>
            <a:r>
              <a:rPr lang="ru-RU" sz="2000" dirty="0" smtClean="0">
                <a:solidFill>
                  <a:srgbClr val="002060"/>
                </a:solidFill>
              </a:rPr>
              <a:t>годов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03729"/>
              </p:ext>
            </p:extLst>
          </p:nvPr>
        </p:nvGraphicFramePr>
        <p:xfrm>
          <a:off x="1214412" y="1428735"/>
          <a:ext cx="6929487" cy="4718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29"/>
                <a:gridCol w="2309829"/>
                <a:gridCol w="2309829"/>
              </a:tblGrid>
              <a:tr h="6322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2020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(тыс.рублей)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2021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(тыс.рублей)</a:t>
                      </a:r>
                    </a:p>
                  </a:txBody>
                  <a:tcPr/>
                </a:tc>
              </a:tr>
              <a:tr h="915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Доходы бюджета, всего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4040,00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4068,4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86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из них: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15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3118,3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3212,9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7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921,7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855,5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15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Расходы бюджета, всего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4040,0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4068,4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686800" cy="1000132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 Black" pitchFamily="34" charset="0"/>
              </a:rPr>
              <a:t>Запланированный объем налоговых и неналоговых доходов бюджета </a:t>
            </a:r>
            <a:r>
              <a:rPr lang="ru-RU" sz="2400" dirty="0" smtClean="0">
                <a:latin typeface="Arial Black" pitchFamily="34" charset="0"/>
              </a:rPr>
              <a:t>ЛУКИЧЕВСКОГО </a:t>
            </a:r>
            <a:r>
              <a:rPr lang="ru-RU" sz="2400" dirty="0">
                <a:latin typeface="Arial Black" pitchFamily="34" charset="0"/>
              </a:rPr>
              <a:t>сельского поселения в </a:t>
            </a:r>
            <a:r>
              <a:rPr lang="ru-RU" sz="2400" dirty="0" smtClean="0">
                <a:latin typeface="Arial Black" pitchFamily="34" charset="0"/>
              </a:rPr>
              <a:t>2019 </a:t>
            </a:r>
            <a:r>
              <a:rPr lang="ru-RU" sz="2400" dirty="0" smtClean="0">
                <a:latin typeface="Arial Black" pitchFamily="34" charset="0"/>
              </a:rPr>
              <a:t>году </a:t>
            </a:r>
            <a:r>
              <a:rPr lang="ru-RU" sz="2400" dirty="0">
                <a:latin typeface="Arial Black" pitchFamily="34" charset="0"/>
              </a:rPr>
              <a:t>составил </a:t>
            </a:r>
            <a:r>
              <a:rPr lang="ru-RU" sz="2400" dirty="0" smtClean="0">
                <a:latin typeface="Arial Black" pitchFamily="34" charset="0"/>
              </a:rPr>
              <a:t>3073,2тыс.рублей </a:t>
            </a:r>
            <a:r>
              <a:rPr lang="ru-RU" sz="2400" dirty="0">
                <a:latin typeface="Arial Black" pitchFamily="34" charset="0"/>
              </a:rPr>
              <a:t>из них:</a:t>
            </a:r>
          </a:p>
        </p:txBody>
      </p:sp>
      <p:graphicFrame>
        <p:nvGraphicFramePr>
          <p:cNvPr id="4" name="Group 1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613720"/>
              </p:ext>
            </p:extLst>
          </p:nvPr>
        </p:nvGraphicFramePr>
        <p:xfrm>
          <a:off x="539750" y="1773238"/>
          <a:ext cx="8207375" cy="3863977"/>
        </p:xfrm>
        <a:graphic>
          <a:graphicData uri="http://schemas.openxmlformats.org/drawingml/2006/table">
            <a:tbl>
              <a:tblPr/>
              <a:tblGrid>
                <a:gridCol w="82073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прибыль, доходы –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225,6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совокупный доход –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356,0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имущество –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2175,6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Государственная пошлина –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11,0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Доходы от использования имущества, находящегося в государственной и муниципальной собственности –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282,1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Штрафы, санкции, возмещение ущерба–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22,9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Безвозмездные поступления –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3279,4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686800" cy="100013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itchFamily="34" charset="0"/>
              </a:rPr>
              <a:t>Запланированный объем налоговых и неналоговых доходов бюджета </a:t>
            </a:r>
            <a:r>
              <a:rPr lang="ru-RU" sz="1800" dirty="0" smtClean="0">
                <a:latin typeface="Arial Black" pitchFamily="34" charset="0"/>
              </a:rPr>
              <a:t>ЛУКИЧЕВСКОГО </a:t>
            </a:r>
            <a:r>
              <a:rPr lang="ru-RU" sz="1800" dirty="0">
                <a:latin typeface="Arial Black" pitchFamily="34" charset="0"/>
              </a:rPr>
              <a:t>сельского поселения в </a:t>
            </a:r>
            <a:r>
              <a:rPr lang="ru-RU" sz="1800" dirty="0" smtClean="0">
                <a:latin typeface="Arial Black" pitchFamily="34" charset="0"/>
              </a:rPr>
              <a:t>2020 </a:t>
            </a:r>
            <a:r>
              <a:rPr lang="ru-RU" sz="1800" dirty="0" smtClean="0">
                <a:latin typeface="Arial Black" pitchFamily="34" charset="0"/>
              </a:rPr>
              <a:t>году </a:t>
            </a:r>
            <a:r>
              <a:rPr lang="ru-RU" sz="1800" dirty="0">
                <a:latin typeface="Arial Black" pitchFamily="34" charset="0"/>
              </a:rPr>
              <a:t>составил </a:t>
            </a:r>
            <a:r>
              <a:rPr lang="ru-RU" sz="1800" dirty="0" smtClean="0">
                <a:latin typeface="Arial Black" pitchFamily="34" charset="0"/>
              </a:rPr>
              <a:t>3118,3 </a:t>
            </a:r>
            <a:r>
              <a:rPr lang="ru-RU" sz="1800" dirty="0" smtClean="0">
                <a:latin typeface="Arial Black" pitchFamily="34" charset="0"/>
              </a:rPr>
              <a:t>тыс.рублей и в </a:t>
            </a:r>
            <a:r>
              <a:rPr lang="ru-RU" sz="1800" dirty="0" smtClean="0">
                <a:latin typeface="Arial Black" pitchFamily="34" charset="0"/>
              </a:rPr>
              <a:t>2021 </a:t>
            </a:r>
            <a:r>
              <a:rPr lang="ru-RU" sz="1800" dirty="0" smtClean="0">
                <a:latin typeface="Arial Black" pitchFamily="34" charset="0"/>
              </a:rPr>
              <a:t>году </a:t>
            </a:r>
            <a:r>
              <a:rPr lang="ru-RU" sz="1800" dirty="0" smtClean="0">
                <a:latin typeface="Arial Black" pitchFamily="34" charset="0"/>
              </a:rPr>
              <a:t>3212,9 </a:t>
            </a:r>
            <a:r>
              <a:rPr lang="ru-RU" sz="1800" dirty="0" smtClean="0">
                <a:latin typeface="Arial Black" pitchFamily="34" charset="0"/>
              </a:rPr>
              <a:t>тыс.рублей, из </a:t>
            </a:r>
            <a:r>
              <a:rPr lang="ru-RU" sz="1800" dirty="0">
                <a:latin typeface="Arial Black" pitchFamily="34" charset="0"/>
              </a:rPr>
              <a:t>них:</a:t>
            </a:r>
          </a:p>
        </p:txBody>
      </p:sp>
      <p:graphicFrame>
        <p:nvGraphicFramePr>
          <p:cNvPr id="4" name="Group 1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156688"/>
              </p:ext>
            </p:extLst>
          </p:nvPr>
        </p:nvGraphicFramePr>
        <p:xfrm>
          <a:off x="539751" y="1556791"/>
          <a:ext cx="7389835" cy="5105547"/>
        </p:xfrm>
        <a:graphic>
          <a:graphicData uri="http://schemas.openxmlformats.org/drawingml/2006/table">
            <a:tbl>
              <a:tblPr/>
              <a:tblGrid>
                <a:gridCol w="4463764"/>
                <a:gridCol w="1344411"/>
                <a:gridCol w="1581660"/>
              </a:tblGrid>
              <a:tr h="92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2020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год (тыс.руб.)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2021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год (тыс.руб.)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прибыль, доходы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234,6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243,9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совокупный доход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370,2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433,1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42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имущество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2184,9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2194,1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Государственная пошлина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11,4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11,9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3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293,4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305,1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0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23,8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24,8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8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921,7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855,5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Arial Black" pitchFamily="34" charset="0"/>
              </a:rPr>
              <a:t>Запланированный объем расходов бюджета </a:t>
            </a:r>
            <a:r>
              <a:rPr lang="ru-RU" sz="2400" dirty="0" smtClean="0">
                <a:latin typeface="Arial Black" pitchFamily="34" charset="0"/>
              </a:rPr>
              <a:t>ЛУКИЧЕВСКОГО </a:t>
            </a:r>
            <a:r>
              <a:rPr lang="ru-RU" sz="2400" dirty="0">
                <a:latin typeface="Arial Black" pitchFamily="34" charset="0"/>
              </a:rPr>
              <a:t>сельского поселения в </a:t>
            </a:r>
            <a:r>
              <a:rPr lang="ru-RU" sz="2400" dirty="0" smtClean="0">
                <a:latin typeface="Arial Black" pitchFamily="34" charset="0"/>
              </a:rPr>
              <a:t>2019 </a:t>
            </a:r>
            <a:r>
              <a:rPr lang="ru-RU" sz="2400" dirty="0">
                <a:latin typeface="Arial Black" pitchFamily="34" charset="0"/>
              </a:rPr>
              <a:t>году </a:t>
            </a:r>
            <a:r>
              <a:rPr lang="ru-RU" sz="2400" dirty="0" smtClean="0">
                <a:latin typeface="Arial Black" pitchFamily="34" charset="0"/>
              </a:rPr>
              <a:t>составил </a:t>
            </a:r>
            <a:r>
              <a:rPr lang="ru-RU" sz="2400" dirty="0" smtClean="0">
                <a:latin typeface="Arial Black" pitchFamily="34" charset="0"/>
              </a:rPr>
              <a:t>6352,6 </a:t>
            </a:r>
            <a:r>
              <a:rPr lang="ru-RU" sz="2400" dirty="0">
                <a:latin typeface="Arial Black" pitchFamily="34" charset="0"/>
              </a:rPr>
              <a:t>тыс.рублей, из них:</a:t>
            </a:r>
          </a:p>
        </p:txBody>
      </p:sp>
      <p:graphicFrame>
        <p:nvGraphicFramePr>
          <p:cNvPr id="4" name="Group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679924"/>
              </p:ext>
            </p:extLst>
          </p:nvPr>
        </p:nvGraphicFramePr>
        <p:xfrm>
          <a:off x="179388" y="1700213"/>
          <a:ext cx="8713787" cy="5035220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520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Общегосударственные вопросы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–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3831,9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оборона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83,3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безопасность и правоохранительная деятельность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45,0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экономика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169,4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Жилищно-коммунальное хозяйство,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благоустройтсво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–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1024,3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Культура, кинематография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1138,7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Физическая культура и спорт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–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5,0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Социальная политика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55,0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latin typeface="Arial Black" pitchFamily="34" charset="0"/>
              </a:rPr>
              <a:t>Запланированный объем расходов бюджета </a:t>
            </a:r>
            <a:r>
              <a:rPr lang="ru-RU" sz="1400" dirty="0" smtClean="0">
                <a:latin typeface="Arial Black" pitchFamily="34" charset="0"/>
              </a:rPr>
              <a:t>ЛУКИЧЕВСКОГО </a:t>
            </a:r>
            <a:r>
              <a:rPr lang="ru-RU" sz="1400" dirty="0">
                <a:latin typeface="Arial Black" pitchFamily="34" charset="0"/>
              </a:rPr>
              <a:t>сельского поселения в </a:t>
            </a:r>
            <a:r>
              <a:rPr lang="ru-RU" sz="1400" dirty="0" smtClean="0">
                <a:latin typeface="Arial Black" pitchFamily="34" charset="0"/>
              </a:rPr>
              <a:t>2020 </a:t>
            </a:r>
            <a:r>
              <a:rPr lang="ru-RU" sz="1400" dirty="0">
                <a:latin typeface="Arial Black" pitchFamily="34" charset="0"/>
              </a:rPr>
              <a:t>году </a:t>
            </a:r>
            <a:r>
              <a:rPr lang="ru-RU" sz="1400" dirty="0" smtClean="0">
                <a:latin typeface="Arial Black" pitchFamily="34" charset="0"/>
              </a:rPr>
              <a:t>составил </a:t>
            </a:r>
            <a:r>
              <a:rPr lang="ru-RU" sz="1400" dirty="0" smtClean="0">
                <a:latin typeface="Arial Black" pitchFamily="34" charset="0"/>
              </a:rPr>
              <a:t>4040,0 </a:t>
            </a:r>
            <a:r>
              <a:rPr lang="ru-RU" sz="1400" dirty="0" smtClean="0">
                <a:latin typeface="Arial Black" pitchFamily="34" charset="0"/>
              </a:rPr>
              <a:t>тыс.рублей и в </a:t>
            </a:r>
            <a:r>
              <a:rPr lang="ru-RU" sz="1400" dirty="0" smtClean="0">
                <a:latin typeface="Arial Black" pitchFamily="34" charset="0"/>
              </a:rPr>
              <a:t>2021 </a:t>
            </a:r>
            <a:r>
              <a:rPr lang="ru-RU" sz="1400" dirty="0" smtClean="0">
                <a:latin typeface="Arial Black" pitchFamily="34" charset="0"/>
              </a:rPr>
              <a:t>году </a:t>
            </a:r>
            <a:r>
              <a:rPr lang="ru-RU" sz="1400" dirty="0" smtClean="0">
                <a:latin typeface="Arial Black" pitchFamily="34" charset="0"/>
              </a:rPr>
              <a:t>4068,4 </a:t>
            </a:r>
            <a:r>
              <a:rPr lang="ru-RU" sz="1400" dirty="0" smtClean="0">
                <a:latin typeface="Arial Black" pitchFamily="34" charset="0"/>
              </a:rPr>
              <a:t>тыс.рублей, </a:t>
            </a:r>
            <a:r>
              <a:rPr lang="ru-RU" sz="1400" dirty="0">
                <a:latin typeface="Arial Black" pitchFamily="34" charset="0"/>
              </a:rPr>
              <a:t>из них:</a:t>
            </a:r>
          </a:p>
        </p:txBody>
      </p:sp>
      <p:graphicFrame>
        <p:nvGraphicFramePr>
          <p:cNvPr id="4" name="Group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293267"/>
              </p:ext>
            </p:extLst>
          </p:nvPr>
        </p:nvGraphicFramePr>
        <p:xfrm>
          <a:off x="179389" y="1285863"/>
          <a:ext cx="8607452" cy="4569480"/>
        </p:xfrm>
        <a:graphic>
          <a:graphicData uri="http://schemas.openxmlformats.org/drawingml/2006/table">
            <a:tbl>
              <a:tblPr/>
              <a:tblGrid>
                <a:gridCol w="5964247"/>
                <a:gridCol w="1357322"/>
                <a:gridCol w="1285883"/>
              </a:tblGrid>
              <a:tr h="479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год(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2021год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Общегосударственные вопросы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2803,5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2979,3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оборона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83,7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86,3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169,4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169,4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Жилищно-коммунальное хозяйство, благоустройство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316,3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166,3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587,1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587,1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55,0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55,0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289</TotalTime>
  <Words>670</Words>
  <Application>Microsoft Office PowerPoint</Application>
  <PresentationFormat>Экран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Администрация Лукичевского сельского поселения</vt:lpstr>
      <vt:lpstr>Презентация PowerPoint</vt:lpstr>
      <vt:lpstr>Презентация PowerPoint</vt:lpstr>
      <vt:lpstr>Основные параметры проекта бюджета ЛУКИЧЕВСКОГО сельского поселения на 2019 год </vt:lpstr>
      <vt:lpstr>Основные параметры проекта бюджета ЛУКИЧЕВСКОГО сельского поселения на плановый период 2020 и 2021 годов </vt:lpstr>
      <vt:lpstr>Запланированный объем налоговых и неналоговых доходов бюджета ЛУКИЧЕВСКОГО сельского поселения в 2019 году составил 3073,2тыс.рублей из них:</vt:lpstr>
      <vt:lpstr>Запланированный объем налоговых и неналоговых доходов бюджета ЛУКИЧЕВСКОГО сельского поселения в 2020 году составил 3118,3 тыс.рублей и в 2021 году 3212,9 тыс.рублей, из них:</vt:lpstr>
      <vt:lpstr>Запланированный объем расходов бюджета ЛУКИЧЕВСКОГО сельского поселения в 2019 году составил 6352,6 тыс.рублей, из них:</vt:lpstr>
      <vt:lpstr>Запланированный объем расходов бюджета ЛУКИЧЕВСКОГО сельского поселения в 2020 году составил 4040,0 тыс.рублей и в 2021 году 4068,4 тыс.рублей, из них:</vt:lpstr>
      <vt:lpstr>Расходы на культуру в 2019 году и на плановый период 2020 и 2021 годов</vt:lpstr>
      <vt:lpstr>Расходы бюджета на содержание органов местного самоуправления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Лукичевского сельского поселения</dc:title>
  <dc:creator>Валера</dc:creator>
  <cp:lastModifiedBy>Валера</cp:lastModifiedBy>
  <cp:revision>54</cp:revision>
  <dcterms:created xsi:type="dcterms:W3CDTF">2016-03-28T12:02:11Z</dcterms:created>
  <dcterms:modified xsi:type="dcterms:W3CDTF">2019-02-19T08:29:51Z</dcterms:modified>
</cp:coreProperties>
</file>