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75" r:id="rId10"/>
    <p:sldId id="265" r:id="rId11"/>
    <p:sldId id="266" r:id="rId12"/>
    <p:sldId id="268" r:id="rId13"/>
    <p:sldId id="269" r:id="rId14"/>
    <p:sldId id="270" r:id="rId15"/>
    <p:sldId id="271" r:id="rId16"/>
    <p:sldId id="273" r:id="rId17"/>
    <p:sldId id="274" r:id="rId18"/>
  </p:sldIdLst>
  <p:sldSz cx="9144000" cy="702151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212"/>
        <p:guide pos="2880"/>
      </p:guideLst>
    </p:cSldViewPr>
  </p:slideViewPr>
  <p:outlineViewPr>
    <p:cViewPr>
      <p:scale>
        <a:sx n="33" d="100"/>
        <a:sy n="33" d="100"/>
      </p:scale>
      <p:origin x="0" y="3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7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2359510006304171"/>
          <c:w val="0.72264335224004506"/>
          <c:h val="0.8198899862791884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0"/>
    <c:dispBlanksAs val="gap"/>
    <c:showDLblsOverMax val="0"/>
  </c:chart>
  <c:txPr>
    <a:bodyPr/>
    <a:lstStyle/>
    <a:p>
      <a:pPr>
        <a:defRPr sz="2000">
          <a:solidFill>
            <a:schemeClr val="accent3">
              <a:lumMod val="75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1"/>
            <c:bubble3D val="0"/>
            <c:explosion val="52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Субвенции; </a:t>
                    </a:r>
                    <a:r>
                      <a:rPr lang="ru-RU" dirty="0" smtClean="0"/>
                      <a:t>69,5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Дотация; </a:t>
                    </a:r>
                    <a:r>
                      <a:rPr lang="ru-RU" dirty="0" smtClean="0"/>
                      <a:t>1925,9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Иные </a:t>
                    </a:r>
                    <a:r>
                      <a:rPr lang="ru-RU" dirty="0" smtClean="0"/>
                      <a:t>межбюджетные </a:t>
                    </a:r>
                    <a:r>
                      <a:rPr lang="ru-RU" dirty="0"/>
                      <a:t>трансферты; </a:t>
                    </a:r>
                    <a:r>
                      <a:rPr lang="ru-RU" dirty="0" smtClean="0"/>
                      <a:t>490,4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Субвенции</c:v>
                </c:pt>
                <c:pt idx="1">
                  <c:v>Дотация</c:v>
                </c:pt>
                <c:pt idx="2">
                  <c:v>Иные безвозмездные трансферты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62.2</c:v>
                </c:pt>
                <c:pt idx="1">
                  <c:v>762.5</c:v>
                </c:pt>
                <c:pt idx="2">
                  <c:v>151.80000000000001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4C5D1-EC4C-4DEF-9A4C-9C2902D4B72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85800"/>
            <a:ext cx="4464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F2FE7-92C9-4AAA-901A-B841153D5C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752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F2FE7-92C9-4AAA-901A-B841153D5CD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81221"/>
            <a:ext cx="7772400" cy="150507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78857"/>
            <a:ext cx="6400800" cy="17943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81187"/>
            <a:ext cx="2057400" cy="599104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81187"/>
            <a:ext cx="6019800" cy="599104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511973"/>
            <a:ext cx="7772400" cy="1394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76018"/>
            <a:ext cx="7772400" cy="15359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38354"/>
            <a:ext cx="4038600" cy="46338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38354"/>
            <a:ext cx="4038600" cy="46338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1714"/>
            <a:ext cx="4040188" cy="655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226730"/>
            <a:ext cx="4040188" cy="40454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71714"/>
            <a:ext cx="4041775" cy="655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226730"/>
            <a:ext cx="4041775" cy="40454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9560"/>
            <a:ext cx="3008313" cy="11897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9561"/>
            <a:ext cx="5111750" cy="59926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69317"/>
            <a:ext cx="3008313" cy="48029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915059"/>
            <a:ext cx="5486400" cy="5802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27385"/>
            <a:ext cx="5486400" cy="421290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495310"/>
            <a:ext cx="5486400" cy="8240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1186"/>
            <a:ext cx="8229600" cy="1170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38354"/>
            <a:ext cx="8229600" cy="4633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507903"/>
            <a:ext cx="2133600" cy="373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507903"/>
            <a:ext cx="2895600" cy="373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507903"/>
            <a:ext cx="2133600" cy="373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85106"/>
            <a:ext cx="8029604" cy="4022769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latin typeface="Arial Black" pitchFamily="34" charset="0"/>
              </a:rPr>
              <a:t>Отчет об исполнении бюджета Лукичевского сельского поселения за </a:t>
            </a:r>
            <a:r>
              <a:rPr lang="ru-RU" sz="4800" b="1" i="1" dirty="0" smtClean="0">
                <a:latin typeface="Arial Black" pitchFamily="34" charset="0"/>
              </a:rPr>
              <a:t>2017год</a:t>
            </a:r>
            <a:endParaRPr lang="ru-RU" sz="4800" b="1" i="1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 advClick="0" advTm="2000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714348" y="7021513"/>
            <a:ext cx="6564340" cy="4680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Рисунок 4" descr="i (2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0"/>
            <a:ext cx="2068888" cy="236301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00100" y="2367748"/>
            <a:ext cx="7286676" cy="3291357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За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2017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год расходы на общегосударственные вопросы составили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3907,9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тыс.рублей, или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99,97%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от плановых назначений. Основная доля расходов направлена на содержание органов местного самоуправления, а именно: расходы направлены на оплату труда работников органов местного самоуправления с учётом начислений на выплаты по оплате труда , на оплату работ, услуг, на увеличение стоимости материальных запасов . 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 advTm="11000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_5048648f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3214678" y="0"/>
            <a:ext cx="1571636" cy="227703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1472" y="2367748"/>
            <a:ext cx="7929618" cy="3540018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Microsoft Sans Serif" pitchFamily="34" charset="0"/>
                <a:cs typeface="Microsoft Sans Serif" pitchFamily="34" charset="0"/>
              </a:rPr>
              <a:t>Расходные обязательства по обеспечению финансирования расходов на осуществление воинского учета на территориях, на которых отсутствуют военные комиссариаты, определяются Федеральным законом от 28.03.1998 N 53-ФЗ (ред. от 21.12.2009) "О воинской обязанности и военной службе" (в ред. от 11.03.2010 № 28-ФЗ). К переданным отдельным государственным полномочиям отнесены вопросы по осуществлению первичного воинского учета граждан, проживающих или пребывающих на территории Лукичевского сельского поселения. За </a:t>
            </a:r>
            <a:r>
              <a:rPr lang="ru-RU" sz="1800" b="1" dirty="0" smtClean="0">
                <a:latin typeface="Microsoft Sans Serif" pitchFamily="34" charset="0"/>
                <a:cs typeface="Microsoft Sans Serif" pitchFamily="34" charset="0"/>
              </a:rPr>
              <a:t>2017 </a:t>
            </a:r>
            <a:r>
              <a:rPr lang="ru-RU" sz="1800" b="1" dirty="0" smtClean="0">
                <a:latin typeface="Microsoft Sans Serif" pitchFamily="34" charset="0"/>
                <a:cs typeface="Microsoft Sans Serif" pitchFamily="34" charset="0"/>
              </a:rPr>
              <a:t>год произведены расходы на текущее содержание военно-учетного отдела, осуществляющего воинский учет на территории сельского поселения в сумме </a:t>
            </a:r>
            <a:r>
              <a:rPr lang="ru-RU" sz="1800" b="1" dirty="0" smtClean="0">
                <a:latin typeface="Microsoft Sans Serif" pitchFamily="34" charset="0"/>
                <a:cs typeface="Microsoft Sans Serif" pitchFamily="34" charset="0"/>
              </a:rPr>
              <a:t>69,3 </a:t>
            </a:r>
            <a:r>
              <a:rPr lang="ru-RU" sz="1800" b="1" dirty="0" smtClean="0">
                <a:latin typeface="Microsoft Sans Serif" pitchFamily="34" charset="0"/>
                <a:cs typeface="Microsoft Sans Serif" pitchFamily="34" charset="0"/>
              </a:rPr>
              <a:t>тыс.рублей что составило 100% к плановым назначениям. Расходы произведены в пределах принятых бюджетных обязательств и направлены на выполнение федеральных полномочий по осуществлению первичного воинского учета на территориях, где отсутствуют военные комиссариаты.</a:t>
            </a:r>
            <a:endParaRPr lang="ru-RU" sz="1800" b="1" dirty="0"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438823"/>
            <a:ext cx="2071702" cy="204795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57488" y="804530"/>
            <a:ext cx="4572000" cy="207975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Национальная экономика</a:t>
            </a:r>
          </a:p>
          <a:p>
            <a:r>
              <a:rPr lang="ru-RU" dirty="0" smtClean="0"/>
              <a:t> Расходы на национальную экономику за </a:t>
            </a:r>
            <a:r>
              <a:rPr lang="ru-RU" dirty="0" smtClean="0"/>
              <a:t>2017 </a:t>
            </a:r>
            <a:r>
              <a:rPr lang="ru-RU" dirty="0" smtClean="0"/>
              <a:t>год составили </a:t>
            </a:r>
            <a:r>
              <a:rPr lang="ru-RU" dirty="0" smtClean="0"/>
              <a:t>343,3 </a:t>
            </a:r>
            <a:r>
              <a:rPr lang="ru-RU" dirty="0" smtClean="0"/>
              <a:t>тыс.рублей, или </a:t>
            </a:r>
            <a:r>
              <a:rPr lang="ru-RU" dirty="0" smtClean="0"/>
              <a:t>86,2 </a:t>
            </a:r>
            <a:r>
              <a:rPr lang="ru-RU" dirty="0" smtClean="0"/>
              <a:t>% от плановых назначений. </a:t>
            </a:r>
          </a:p>
          <a:p>
            <a:endParaRPr lang="ru-RU" dirty="0" smtClean="0"/>
          </a:p>
          <a:p>
            <a:r>
              <a:rPr lang="ru-RU" dirty="0" smtClean="0"/>
              <a:t>- Средства направлены на содержание </a:t>
            </a:r>
            <a:r>
              <a:rPr lang="ru-RU" dirty="0" err="1" smtClean="0"/>
              <a:t>внутрипоселковых</a:t>
            </a:r>
            <a:r>
              <a:rPr lang="ru-RU" dirty="0" smtClean="0"/>
              <a:t> дорог.</a:t>
            </a:r>
            <a:endParaRPr lang="ru-RU" dirty="0"/>
          </a:p>
        </p:txBody>
      </p:sp>
      <p:pic>
        <p:nvPicPr>
          <p:cNvPr id="4" name="Рисунок 3" descr="i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876463"/>
            <a:ext cx="3100394" cy="2194238"/>
          </a:xfrm>
          <a:prstGeom prst="rect">
            <a:avLst/>
          </a:prstGeom>
        </p:spPr>
      </p:pic>
    </p:spTree>
  </p:cSld>
  <p:clrMapOvr>
    <a:masterClrMapping/>
  </p:clrMapOvr>
  <p:transition spd="slow" advClick="0" advTm="11000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3236"/>
            <a:ext cx="2405066" cy="18573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71736" y="510360"/>
            <a:ext cx="65722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Жилищно-коммунальное хозяйство</a:t>
            </a:r>
          </a:p>
          <a:p>
            <a:r>
              <a:rPr lang="ru-RU" sz="2800" dirty="0" smtClean="0">
                <a:latin typeface="Impact" pitchFamily="34" charset="0"/>
              </a:rPr>
              <a:t>Плановые назначения по ЖКХ составили </a:t>
            </a:r>
            <a:r>
              <a:rPr lang="ru-RU" sz="2800" dirty="0" smtClean="0">
                <a:latin typeface="Impact" pitchFamily="34" charset="0"/>
              </a:rPr>
              <a:t>917,8 </a:t>
            </a:r>
            <a:r>
              <a:rPr lang="ru-RU" sz="2800" dirty="0" smtClean="0">
                <a:latin typeface="Impact" pitchFamily="34" charset="0"/>
              </a:rPr>
              <a:t>тыс.рублей.</a:t>
            </a:r>
          </a:p>
          <a:p>
            <a:r>
              <a:rPr lang="ru-RU" sz="2800" dirty="0" smtClean="0">
                <a:latin typeface="Impact" pitchFamily="34" charset="0"/>
              </a:rPr>
              <a:t> Исполнение за </a:t>
            </a:r>
            <a:r>
              <a:rPr lang="ru-RU" sz="2800" dirty="0" smtClean="0">
                <a:latin typeface="Impact" pitchFamily="34" charset="0"/>
              </a:rPr>
              <a:t>2017 </a:t>
            </a:r>
            <a:r>
              <a:rPr lang="ru-RU" sz="2800" dirty="0" smtClean="0">
                <a:latin typeface="Impact" pitchFamily="34" charset="0"/>
              </a:rPr>
              <a:t>год составило </a:t>
            </a:r>
            <a:r>
              <a:rPr lang="ru-RU" sz="2800" dirty="0" smtClean="0">
                <a:latin typeface="Impact" pitchFamily="34" charset="0"/>
              </a:rPr>
              <a:t>914,6</a:t>
            </a:r>
            <a:r>
              <a:rPr lang="ru-RU" sz="2800" dirty="0" smtClean="0">
                <a:latin typeface="Impact" pitchFamily="34" charset="0"/>
              </a:rPr>
              <a:t> </a:t>
            </a:r>
            <a:r>
              <a:rPr lang="ru-RU" sz="2800" dirty="0" smtClean="0">
                <a:latin typeface="Impact" pitchFamily="34" charset="0"/>
              </a:rPr>
              <a:t>тыс. рублей или </a:t>
            </a:r>
            <a:r>
              <a:rPr lang="ru-RU" sz="2800" dirty="0" smtClean="0">
                <a:latin typeface="Impact" pitchFamily="34" charset="0"/>
              </a:rPr>
              <a:t>99,65 </a:t>
            </a:r>
            <a:r>
              <a:rPr lang="ru-RU" sz="2800" dirty="0" smtClean="0">
                <a:latin typeface="Impact" pitchFamily="34" charset="0"/>
              </a:rPr>
              <a:t>% к  уточнённым годовым назначениям, в том числе</a:t>
            </a:r>
            <a:r>
              <a:rPr lang="ru-RU" sz="2800" dirty="0" smtClean="0">
                <a:latin typeface="Impact" pitchFamily="34" charset="0"/>
              </a:rPr>
              <a:t>:</a:t>
            </a:r>
            <a:endParaRPr lang="ru-RU" sz="2800" dirty="0" smtClean="0">
              <a:latin typeface="Impact" pitchFamily="34" charset="0"/>
            </a:endParaRPr>
          </a:p>
        </p:txBody>
      </p:sp>
    </p:spTree>
  </p:cSld>
  <p:clrMapOvr>
    <a:masterClrMapping/>
  </p:clrMapOvr>
  <p:transition spd="slow" advClick="0" advTm="11000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67484"/>
            <a:ext cx="835824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+mj-lt"/>
              </a:rPr>
              <a:t>Культура, кинематография </a:t>
            </a:r>
          </a:p>
          <a:p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На развитие культуры и кинематографии расходы запланированы в сумме 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1066,0 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тыс.рублей. Исполнение за 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2017 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год в сумме 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1065,2 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тыс.рублей составило 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99,92 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% от плановых назначений.</a:t>
            </a:r>
            <a:r>
              <a:rPr lang="ru-RU" sz="2800" b="1" i="1" dirty="0" smtClean="0">
                <a:solidFill>
                  <a:srgbClr val="FFFF00"/>
                </a:solidFill>
              </a:rPr>
              <a:t> </a:t>
            </a:r>
            <a:endParaRPr lang="ru-RU" sz="2800" b="1" i="1" dirty="0">
              <a:solidFill>
                <a:srgbClr val="FFFF00"/>
              </a:solidFill>
            </a:endParaRPr>
          </a:p>
        </p:txBody>
      </p:sp>
      <p:pic>
        <p:nvPicPr>
          <p:cNvPr id="3" name="Рисунок 2" descr="i (1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3082128"/>
            <a:ext cx="5357850" cy="3643338"/>
          </a:xfrm>
          <a:prstGeom prst="rect">
            <a:avLst/>
          </a:prstGeom>
        </p:spPr>
      </p:pic>
    </p:spTree>
  </p:cSld>
  <p:clrMapOvr>
    <a:masterClrMapping/>
  </p:clrMapOvr>
  <p:transition spd="slow" advClick="0" advTm="11000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3876449"/>
            <a:ext cx="2857520" cy="314506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00298" y="219399"/>
            <a:ext cx="50274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Impact" pitchFamily="34" charset="0"/>
              </a:rPr>
              <a:t>Физическая культура и спорт</a:t>
            </a:r>
            <a:endParaRPr lang="ru-RU" sz="2800" dirty="0">
              <a:latin typeface="Impact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731389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latin typeface="Arial Black" pitchFamily="34" charset="0"/>
              </a:rPr>
              <a:t>Расходные обязательства направлены на обеспечение условий для развития на территории поселения физической культуры и массового спорта, организацию проведения официальных физкультурно-оздоровительных и спортивных мероприятий. </a:t>
            </a:r>
            <a:endParaRPr lang="ru-RU" sz="2000" b="1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86182" y="4010822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latin typeface="+mj-lt"/>
              </a:rPr>
              <a:t>Сумма расходов за </a:t>
            </a:r>
            <a:r>
              <a:rPr lang="ru-RU" sz="2400" b="1" dirty="0" smtClean="0">
                <a:latin typeface="+mj-lt"/>
              </a:rPr>
              <a:t>2017 </a:t>
            </a:r>
            <a:r>
              <a:rPr lang="ru-RU" sz="2400" b="1" dirty="0" smtClean="0">
                <a:latin typeface="+mj-lt"/>
              </a:rPr>
              <a:t>год на физическую культуру и спорт составила 5,0 тысяч рублей. Проведение районного шахматного турнира.</a:t>
            </a:r>
            <a:endParaRPr lang="ru-RU" sz="2400" b="1" dirty="0">
              <a:latin typeface="+mj-lt"/>
            </a:endParaRPr>
          </a:p>
        </p:txBody>
      </p:sp>
    </p:spTree>
  </p:cSld>
  <p:clrMapOvr>
    <a:masterClrMapping/>
  </p:clrMapOvr>
  <p:transition spd="slow" advTm="11000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Arial Black" pitchFamily="34" charset="0"/>
              </a:rPr>
              <a:t>Сведения о численности муниципальных служащих органов местного самоуправления, работников муниципальных учреждений с указанием фактических затрат на их денежное содержание за </a:t>
            </a:r>
            <a:r>
              <a:rPr lang="ru-RU" sz="2000" dirty="0" smtClean="0">
                <a:latin typeface="Arial Black" pitchFamily="34" charset="0"/>
              </a:rPr>
              <a:t>2017 </a:t>
            </a:r>
            <a:r>
              <a:rPr lang="ru-RU" sz="2000" dirty="0" smtClean="0">
                <a:latin typeface="Arial Black" pitchFamily="34" charset="0"/>
              </a:rPr>
              <a:t>год</a:t>
            </a:r>
            <a:endParaRPr lang="ru-RU" sz="2000" dirty="0"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438706"/>
              </p:ext>
            </p:extLst>
          </p:nvPr>
        </p:nvGraphicFramePr>
        <p:xfrm>
          <a:off x="457200" y="2296311"/>
          <a:ext cx="8229600" cy="2850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90"/>
                <a:gridCol w="3000396"/>
                <a:gridCol w="2271714"/>
                <a:gridCol w="2057400"/>
              </a:tblGrid>
              <a:tr h="1387673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функциональной структуры расходов бюджета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Среднесписочная численность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на заработную плату за </a:t>
                      </a:r>
                      <a:r>
                        <a:rPr lang="ru-RU" dirty="0" smtClean="0"/>
                        <a:t>2017 </a:t>
                      </a:r>
                      <a:r>
                        <a:rPr lang="ru-RU" dirty="0" smtClean="0"/>
                        <a:t>год (кассовый расход) за счет всех источников </a:t>
                      </a:r>
                      <a:endParaRPr lang="ru-RU" dirty="0"/>
                    </a:p>
                  </a:txBody>
                  <a:tcPr/>
                </a:tc>
              </a:tr>
              <a:tr h="1112657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/>
                        <a:t>Органы местного</a:t>
                      </a:r>
                      <a:r>
                        <a:rPr lang="ru-RU" sz="2800" b="1" baseline="0" dirty="0" smtClean="0"/>
                        <a:t> самоуправления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i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10</a:t>
                      </a:r>
                      <a:endParaRPr lang="ru-RU" sz="4000" b="1" i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4012,7 </a:t>
                      </a:r>
                      <a:r>
                        <a:rPr lang="ru-RU" sz="20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тыс.руб.</a:t>
                      </a:r>
                      <a:endParaRPr lang="ru-RU" sz="20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 advTm="12000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1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438922"/>
            <a:ext cx="6929486" cy="5857915"/>
          </a:xfrm>
          <a:prstGeom prst="rect">
            <a:avLst/>
          </a:prstGeom>
        </p:spPr>
      </p:pic>
    </p:spTree>
  </p:cSld>
  <p:clrMapOvr>
    <a:masterClrMapping/>
  </p:clrMapOvr>
  <p:transition spd="slow" advClick="0" advTm="10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0"/>
            <a:ext cx="8858280" cy="7021513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endParaRPr lang="ru-RU" sz="4400" b="1" i="1" dirty="0" smtClean="0"/>
          </a:p>
          <a:p>
            <a:pPr>
              <a:buNone/>
            </a:pPr>
            <a:r>
              <a:rPr lang="ru-RU" sz="4400" b="1" i="1" dirty="0" smtClean="0">
                <a:solidFill>
                  <a:schemeClr val="accent4">
                    <a:lumMod val="50000"/>
                  </a:schemeClr>
                </a:solidFill>
                <a:latin typeface="Impact" pitchFamily="34" charset="0"/>
              </a:rPr>
              <a:t>Структура бюджета поселения:</a:t>
            </a:r>
          </a:p>
          <a:p>
            <a:pPr>
              <a:buNone/>
            </a:pPr>
            <a:endParaRPr lang="ru-RU" sz="4400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4400" b="1" i="1" dirty="0" smtClean="0"/>
              <a:t>Доходы бюджета;</a:t>
            </a:r>
          </a:p>
          <a:p>
            <a:pPr>
              <a:buFont typeface="Wingdings" pitchFamily="2" charset="2"/>
              <a:buChar char="v"/>
            </a:pPr>
            <a:r>
              <a:rPr lang="ru-RU" sz="4400" b="1" i="1" dirty="0" smtClean="0"/>
              <a:t>Расходы бюджета;</a:t>
            </a:r>
          </a:p>
          <a:p>
            <a:pPr>
              <a:buFont typeface="Wingdings" pitchFamily="2" charset="2"/>
              <a:buChar char="v"/>
            </a:pPr>
            <a:r>
              <a:rPr lang="ru-RU" sz="4400" b="1" i="1" dirty="0" smtClean="0"/>
              <a:t>Источники финансирования дефицита бюджета.</a:t>
            </a:r>
          </a:p>
          <a:p>
            <a:pPr>
              <a:buFont typeface="Wingdings" pitchFamily="2" charset="2"/>
              <a:buChar char="v"/>
            </a:pPr>
            <a:endParaRPr lang="ru-RU" sz="4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7000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Impact" pitchFamily="34" charset="0"/>
              </a:rPr>
              <a:t>Показатели исполнения бюджета Лукичевского сельского поселения за </a:t>
            </a:r>
            <a:r>
              <a:rPr lang="ru-RU" dirty="0" smtClean="0">
                <a:latin typeface="Impact" pitchFamily="34" charset="0"/>
              </a:rPr>
              <a:t>2017 </a:t>
            </a:r>
            <a:r>
              <a:rPr lang="ru-RU" dirty="0" smtClean="0">
                <a:latin typeface="Impact" pitchFamily="34" charset="0"/>
              </a:rPr>
              <a:t>год </a:t>
            </a:r>
            <a:endParaRPr lang="ru-RU" dirty="0">
              <a:latin typeface="Impact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482216"/>
              </p:ext>
            </p:extLst>
          </p:nvPr>
        </p:nvGraphicFramePr>
        <p:xfrm>
          <a:off x="642908" y="1901646"/>
          <a:ext cx="8215376" cy="4625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80"/>
                <a:gridCol w="2857521"/>
                <a:gridCol w="1928827"/>
                <a:gridCol w="1214448"/>
              </a:tblGrid>
              <a:tr h="1393086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Наименование</a:t>
                      </a:r>
                      <a:r>
                        <a:rPr lang="ru-RU" sz="2500" dirty="0" smtClean="0"/>
                        <a:t> </a:t>
                      </a:r>
                      <a:endParaRPr lang="ru-RU" sz="2500" dirty="0"/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План </a:t>
                      </a:r>
                      <a:r>
                        <a:rPr lang="ru-RU" sz="2500" dirty="0" smtClean="0"/>
                        <a:t>2017 </a:t>
                      </a:r>
                      <a:r>
                        <a:rPr lang="ru-RU" sz="2500" dirty="0" smtClean="0"/>
                        <a:t>года с учетом внесенных изменений) </a:t>
                      </a:r>
                      <a:endParaRPr lang="ru-RU" sz="2500" dirty="0"/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Исполнение </a:t>
                      </a:r>
                      <a:endParaRPr lang="ru-RU" sz="2500" dirty="0"/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% исполнения</a:t>
                      </a:r>
                      <a:endParaRPr lang="ru-RU" sz="2500" dirty="0"/>
                    </a:p>
                  </a:txBody>
                  <a:tcPr marT="46810" marB="46810"/>
                </a:tc>
              </a:tr>
              <a:tr h="891687">
                <a:tc>
                  <a:txBody>
                    <a:bodyPr/>
                    <a:lstStyle/>
                    <a:p>
                      <a:r>
                        <a:rPr lang="ru-RU" sz="2000" b="1" i="1" dirty="0" smtClean="0"/>
                        <a:t>Доходы, тыс.рублей </a:t>
                      </a:r>
                      <a:endParaRPr lang="ru-RU" sz="2000" b="1" i="1" dirty="0"/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6743,7</a:t>
                      </a:r>
                      <a:endParaRPr lang="ru-RU" sz="1800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6687,3</a:t>
                      </a:r>
                      <a:endParaRPr lang="ru-RU" sz="1800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</a:rPr>
                        <a:t>99,16%</a:t>
                      </a:r>
                      <a:endParaRPr lang="ru-RU" sz="24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T="46810" marB="46810"/>
                </a:tc>
              </a:tr>
              <a:tr h="891687">
                <a:tc>
                  <a:txBody>
                    <a:bodyPr/>
                    <a:lstStyle/>
                    <a:p>
                      <a:r>
                        <a:rPr lang="ru-RU" sz="2000" b="1" i="1" dirty="0" smtClean="0"/>
                        <a:t>Расходы, тыс.рублей</a:t>
                      </a:r>
                      <a:endParaRPr lang="ru-RU" sz="2000" b="1" i="1" dirty="0"/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6533,9</a:t>
                      </a:r>
                      <a:endParaRPr lang="ru-RU" sz="1800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6473,4</a:t>
                      </a:r>
                      <a:endParaRPr lang="ru-RU" sz="1800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</a:rPr>
                        <a:t>99,07%</a:t>
                      </a:r>
                      <a:endParaRPr lang="ru-RU" sz="24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T="46810" marB="46810"/>
                </a:tc>
              </a:tr>
              <a:tr h="1448785">
                <a:tc>
                  <a:txBody>
                    <a:bodyPr/>
                    <a:lstStyle/>
                    <a:p>
                      <a:r>
                        <a:rPr lang="ru-RU" sz="2000" b="1" i="1" dirty="0" smtClean="0"/>
                        <a:t>Дефицит (-), </a:t>
                      </a:r>
                      <a:r>
                        <a:rPr lang="ru-RU" sz="2000" b="1" i="1" dirty="0" err="1" smtClean="0"/>
                        <a:t>Профицит</a:t>
                      </a:r>
                      <a:r>
                        <a:rPr lang="ru-RU" sz="2000" b="1" i="1" dirty="0" smtClean="0"/>
                        <a:t> (+) , тыс.рублей </a:t>
                      </a:r>
                      <a:endParaRPr lang="ru-RU" sz="2000" b="1" i="1" dirty="0"/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209,8</a:t>
                      </a:r>
                      <a:endParaRPr lang="ru-RU" sz="1800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213,9</a:t>
                      </a:r>
                      <a:endParaRPr lang="ru-RU" sz="1800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6810" marB="46810"/>
                </a:tc>
              </a:tr>
            </a:tbl>
          </a:graphicData>
        </a:graphic>
      </p:graphicFrame>
    </p:spTree>
  </p:cSld>
  <p:clrMapOvr>
    <a:masterClrMapping/>
  </p:clrMapOvr>
  <p:transition spd="slow" advClick="0" advTm="10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Доходная часть бюджета Лукичевского сельского поселения в </a:t>
            </a:r>
            <a:r>
              <a:rPr lang="ru-RU" dirty="0" smtClean="0"/>
              <a:t>2017 </a:t>
            </a:r>
            <a:r>
              <a:rPr lang="ru-RU" dirty="0" smtClean="0"/>
              <a:t>году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28597" y="2194214"/>
          <a:ext cx="5000659" cy="4045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857224" y="2510624"/>
            <a:ext cx="800105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/>
          </a:p>
          <a:p>
            <a:endParaRPr lang="ru-RU" sz="2000" b="1" dirty="0" smtClean="0"/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+mj-lt"/>
              </a:rPr>
              <a:t>Безвозмездные 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600" b="1" i="1" u="sng" dirty="0" smtClean="0">
                <a:solidFill>
                  <a:srgbClr val="00B050"/>
                </a:solidFill>
                <a:latin typeface="+mj-lt"/>
              </a:rPr>
              <a:t>2485,9</a:t>
            </a:r>
            <a:endParaRPr lang="ru-RU" sz="3600" b="1" i="1" u="sng" dirty="0" smtClean="0">
              <a:solidFill>
                <a:srgbClr val="00B050"/>
              </a:solidFill>
              <a:latin typeface="+mj-lt"/>
            </a:endParaRPr>
          </a:p>
          <a:p>
            <a:endParaRPr lang="ru-RU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latin typeface="+mj-lt"/>
              </a:rPr>
              <a:t>Налоговые и неналоговые доходы </a:t>
            </a:r>
            <a:r>
              <a:rPr lang="ru-RU" sz="2000" b="1" dirty="0" smtClean="0">
                <a:latin typeface="+mj-lt"/>
              </a:rPr>
              <a:t>  </a:t>
            </a:r>
            <a:r>
              <a:rPr lang="ru-RU" sz="4000" b="1" i="1" u="sng" dirty="0" smtClean="0">
                <a:solidFill>
                  <a:srgbClr val="00B050"/>
                </a:solidFill>
                <a:latin typeface="+mj-lt"/>
              </a:rPr>
              <a:t>4201,4</a:t>
            </a:r>
            <a:endParaRPr lang="ru-RU" sz="4000" b="1" i="1" u="sng" dirty="0" smtClean="0">
              <a:solidFill>
                <a:srgbClr val="00B050"/>
              </a:solidFill>
              <a:latin typeface="+mj-lt"/>
            </a:endParaRPr>
          </a:p>
          <a:p>
            <a:endParaRPr lang="ru-RU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2000" b="1" dirty="0" smtClean="0"/>
          </a:p>
          <a:p>
            <a:r>
              <a:rPr lang="ru-RU" sz="2000" b="1" dirty="0" smtClean="0"/>
              <a:t>  </a:t>
            </a:r>
          </a:p>
          <a:p>
            <a:endParaRPr lang="ru-RU" sz="2000" b="1" dirty="0"/>
          </a:p>
        </p:txBody>
      </p:sp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Налоговые доходы бюджета Лукичевского сельского поселения в </a:t>
            </a:r>
            <a:r>
              <a:rPr lang="ru-RU" dirty="0" smtClean="0"/>
              <a:t>2017 </a:t>
            </a:r>
            <a:r>
              <a:rPr lang="ru-RU" dirty="0" smtClean="0"/>
              <a:t>году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796244"/>
            <a:ext cx="8401080" cy="658271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Доходы от предусмотренных законодательством Российской Федерации о налогах и сборах федеральных налогов и сборов, нормативно-правовыми актами представительного органа муниципального образования</a:t>
            </a:r>
            <a:endParaRPr lang="ru-RU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358478" y="6807199"/>
            <a:ext cx="4041775" cy="214314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285720" y="2510624"/>
            <a:ext cx="5500726" cy="451088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 (</a:t>
            </a:r>
            <a:r>
              <a:rPr lang="ru-RU" dirty="0" err="1" smtClean="0"/>
              <a:t>тыс.руб</a:t>
            </a:r>
            <a:r>
              <a:rPr lang="ru-RU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НДФЛ                                    </a:t>
            </a:r>
            <a:r>
              <a:rPr lang="ru-RU" dirty="0" smtClean="0"/>
              <a:t>225,6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НАЛОГ НА СОВОКУПНЫЙ </a:t>
            </a:r>
          </a:p>
          <a:p>
            <a:pPr>
              <a:buNone/>
            </a:pPr>
            <a:r>
              <a:rPr lang="ru-RU" dirty="0" smtClean="0"/>
              <a:t>     ДОХОД                                  </a:t>
            </a:r>
            <a:r>
              <a:rPr lang="ru-RU" dirty="0" smtClean="0"/>
              <a:t>181,0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НАЛОГ НА ИМУЩЕСТВО     </a:t>
            </a:r>
            <a:r>
              <a:rPr lang="ru-RU" dirty="0" smtClean="0"/>
              <a:t>1761,1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ЗЕМЕЛЬНЫЙ НАЛОГ           1844,4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ГОСПОШЛИНА                     </a:t>
            </a:r>
            <a:r>
              <a:rPr lang="ru-RU" dirty="0" smtClean="0"/>
              <a:t>10,8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</p:nvPr>
        </p:nvGraphicFramePr>
        <p:xfrm>
          <a:off x="0" y="2367748"/>
          <a:ext cx="4071902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Рисунок 10" descr="i (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4796640"/>
            <a:ext cx="1071570" cy="714380"/>
          </a:xfrm>
          <a:prstGeom prst="rect">
            <a:avLst/>
          </a:prstGeom>
        </p:spPr>
      </p:pic>
      <p:pic>
        <p:nvPicPr>
          <p:cNvPr id="12" name="Рисунок 11" descr="i (10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00760" y="2439186"/>
            <a:ext cx="1071570" cy="857256"/>
          </a:xfrm>
          <a:prstGeom prst="rect">
            <a:avLst/>
          </a:prstGeom>
        </p:spPr>
      </p:pic>
      <p:pic>
        <p:nvPicPr>
          <p:cNvPr id="13" name="Рисунок 12" descr="i (1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00760" y="3296442"/>
            <a:ext cx="1071570" cy="857256"/>
          </a:xfrm>
          <a:prstGeom prst="rect">
            <a:avLst/>
          </a:prstGeom>
        </p:spPr>
      </p:pic>
      <p:pic>
        <p:nvPicPr>
          <p:cNvPr id="14" name="Рисунок 13" descr="i (12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00760" y="4082260"/>
            <a:ext cx="1071570" cy="714380"/>
          </a:xfrm>
          <a:prstGeom prst="rect">
            <a:avLst/>
          </a:prstGeom>
        </p:spPr>
      </p:pic>
    </p:spTree>
  </p:cSld>
  <p:clrMapOvr>
    <a:masterClrMapping/>
  </p:clrMapOvr>
  <p:transition spd="slow" advClick="0" advTm="10000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latin typeface="Arial Black" pitchFamily="34" charset="0"/>
              </a:rPr>
              <a:t>Финансовая помощь муниципальному образованию в </a:t>
            </a:r>
            <a:r>
              <a:rPr lang="ru-RU" sz="2700" dirty="0" smtClean="0">
                <a:latin typeface="Arial Black" pitchFamily="34" charset="0"/>
              </a:rPr>
              <a:t>2017 </a:t>
            </a:r>
            <a:r>
              <a:rPr lang="ru-RU" sz="2700" dirty="0" smtClean="0">
                <a:latin typeface="Arial Black" pitchFamily="34" charset="0"/>
              </a:rPr>
              <a:t>году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i (15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581930"/>
            <a:ext cx="5072066" cy="4500594"/>
          </a:xfrm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19790976"/>
              </p:ext>
            </p:extLst>
          </p:nvPr>
        </p:nvGraphicFramePr>
        <p:xfrm>
          <a:off x="0" y="1638300"/>
          <a:ext cx="5072066" cy="4633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 advClick="0" advTm="11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9399"/>
            <a:ext cx="9144000" cy="1097119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latin typeface="Arial Black" pitchFamily="34" charset="0"/>
              </a:rPr>
              <a:t>Исполнение расходной части бюджета муниципального образования за </a:t>
            </a:r>
            <a:r>
              <a:rPr lang="ru-RU" sz="3200" b="1" i="1" dirty="0" smtClean="0">
                <a:latin typeface="Arial Black" pitchFamily="34" charset="0"/>
              </a:rPr>
              <a:t>2017год </a:t>
            </a:r>
            <a:endParaRPr lang="ru-RU" sz="3200" b="1" i="1" dirty="0"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2794531"/>
              </p:ext>
            </p:extLst>
          </p:nvPr>
        </p:nvGraphicFramePr>
        <p:xfrm>
          <a:off x="214281" y="1316522"/>
          <a:ext cx="8929721" cy="5000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3583"/>
                <a:gridCol w="1224136"/>
                <a:gridCol w="1440160"/>
                <a:gridCol w="1584176"/>
                <a:gridCol w="1547666"/>
              </a:tblGrid>
              <a:tr h="70414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Наименование </a:t>
                      </a:r>
                      <a:endParaRPr lang="ru-RU" sz="1800" dirty="0"/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Рз</a:t>
                      </a:r>
                      <a:r>
                        <a:rPr lang="ru-RU" sz="1800" dirty="0" smtClean="0"/>
                        <a:t>, </a:t>
                      </a:r>
                      <a:r>
                        <a:rPr lang="ru-RU" sz="1800" dirty="0" err="1" smtClean="0"/>
                        <a:t>Прз</a:t>
                      </a:r>
                      <a:r>
                        <a:rPr lang="ru-RU" sz="1800" dirty="0" smtClean="0"/>
                        <a:t> </a:t>
                      </a:r>
                      <a:endParaRPr lang="ru-RU" sz="1800" dirty="0"/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ПЛАН (тыс.руб.) </a:t>
                      </a:r>
                      <a:endParaRPr lang="ru-RU" sz="1800" dirty="0"/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ИСПОЛНЕНИЕ (тыс.руб.) </a:t>
                      </a:r>
                      <a:endParaRPr lang="ru-RU" sz="1800" dirty="0"/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% исполнения</a:t>
                      </a:r>
                      <a:endParaRPr lang="ru-RU" sz="1800" dirty="0"/>
                    </a:p>
                  </a:txBody>
                  <a:tcPr marT="46810" marB="46810"/>
                </a:tc>
              </a:tr>
              <a:tr h="704146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cs typeface="Angsana New" pitchFamily="18" charset="-34"/>
                        </a:rPr>
                        <a:t>ИТОГО</a:t>
                      </a:r>
                      <a:endParaRPr lang="ru-RU" sz="1800" b="1" i="1" dirty="0">
                        <a:cs typeface="Angsana New" pitchFamily="18" charset="-34"/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solidFill>
                            <a:srgbClr val="7030A0"/>
                          </a:solidFill>
                        </a:rPr>
                        <a:t>6533,9</a:t>
                      </a:r>
                      <a:endParaRPr lang="ru-RU" sz="2000" b="1" i="1" dirty="0">
                        <a:solidFill>
                          <a:srgbClr val="7030A0"/>
                        </a:solidFill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solidFill>
                            <a:srgbClr val="7030A0"/>
                          </a:solidFill>
                        </a:rPr>
                        <a:t>6473,4</a:t>
                      </a:r>
                      <a:endParaRPr lang="ru-RU" sz="2000" b="1" i="1" dirty="0">
                        <a:solidFill>
                          <a:srgbClr val="7030A0"/>
                        </a:solidFill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rgbClr val="FF0000"/>
                          </a:solidFill>
                        </a:rPr>
                        <a:t>99,07</a:t>
                      </a:r>
                      <a:endParaRPr lang="ru-RU" sz="24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T="46810" marB="46810"/>
                </a:tc>
              </a:tr>
              <a:tr h="704146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cs typeface="Angsana New" pitchFamily="18" charset="-34"/>
                        </a:rPr>
                        <a:t>Общегосударственные вопросы </a:t>
                      </a:r>
                      <a:endParaRPr lang="ru-RU" sz="1800" b="1" i="1" dirty="0">
                        <a:cs typeface="Angsana New" pitchFamily="18" charset="-34"/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solidFill>
                            <a:srgbClr val="7030A0"/>
                          </a:solidFill>
                        </a:rPr>
                        <a:t>0100</a:t>
                      </a:r>
                      <a:endParaRPr lang="ru-RU" sz="2000" i="1" dirty="0">
                        <a:solidFill>
                          <a:srgbClr val="7030A0"/>
                        </a:solidFill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solidFill>
                            <a:srgbClr val="7030A0"/>
                          </a:solidFill>
                        </a:rPr>
                        <a:t>3908,9</a:t>
                      </a:r>
                      <a:endParaRPr lang="ru-RU" sz="2000" i="1" dirty="0">
                        <a:solidFill>
                          <a:srgbClr val="7030A0"/>
                        </a:solidFill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solidFill>
                            <a:srgbClr val="7030A0"/>
                          </a:solidFill>
                        </a:rPr>
                        <a:t>3907,9</a:t>
                      </a:r>
                      <a:endParaRPr lang="ru-RU" sz="2000" i="1" dirty="0">
                        <a:solidFill>
                          <a:srgbClr val="7030A0"/>
                        </a:solidFill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2000" b="1" i="1" u="sng" dirty="0" smtClean="0">
                          <a:solidFill>
                            <a:srgbClr val="FF0000"/>
                          </a:solidFill>
                        </a:rPr>
                        <a:t>99,97</a:t>
                      </a:r>
                      <a:endParaRPr lang="ru-RU" sz="2000" b="1" i="1" u="sng" dirty="0">
                        <a:solidFill>
                          <a:srgbClr val="FF0000"/>
                        </a:solidFill>
                      </a:endParaRPr>
                    </a:p>
                  </a:txBody>
                  <a:tcPr marT="46810" marB="46810"/>
                </a:tc>
              </a:tr>
              <a:tr h="704146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cs typeface="Angsana New" pitchFamily="18" charset="-34"/>
                        </a:rPr>
                        <a:t>Национальная оборона </a:t>
                      </a:r>
                      <a:endParaRPr lang="ru-RU" sz="1800" b="1" i="1" dirty="0">
                        <a:cs typeface="Angsana New" pitchFamily="18" charset="-34"/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solidFill>
                            <a:srgbClr val="7030A0"/>
                          </a:solidFill>
                        </a:rPr>
                        <a:t>0200</a:t>
                      </a:r>
                      <a:endParaRPr lang="ru-RU" sz="2000" i="1" dirty="0">
                        <a:solidFill>
                          <a:srgbClr val="7030A0"/>
                        </a:solidFill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solidFill>
                            <a:srgbClr val="7030A0"/>
                          </a:solidFill>
                        </a:rPr>
                        <a:t>69,3</a:t>
                      </a:r>
                      <a:endParaRPr lang="ru-RU" sz="2000" i="1" dirty="0">
                        <a:solidFill>
                          <a:srgbClr val="7030A0"/>
                        </a:solidFill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solidFill>
                            <a:srgbClr val="7030A0"/>
                          </a:solidFill>
                        </a:rPr>
                        <a:t>69,3</a:t>
                      </a:r>
                      <a:endParaRPr lang="ru-RU" sz="2000" i="1" dirty="0">
                        <a:solidFill>
                          <a:srgbClr val="7030A0"/>
                        </a:solidFill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2000" b="1" i="1" u="sng" dirty="0" smtClean="0">
                          <a:solidFill>
                            <a:srgbClr val="FF0000"/>
                          </a:solidFill>
                        </a:rPr>
                        <a:t>100,0</a:t>
                      </a:r>
                      <a:endParaRPr lang="ru-RU" sz="2000" b="1" i="1" u="sng" dirty="0">
                        <a:solidFill>
                          <a:srgbClr val="FF0000"/>
                        </a:solidFill>
                      </a:endParaRPr>
                    </a:p>
                  </a:txBody>
                  <a:tcPr marT="46810" marB="46810"/>
                </a:tc>
              </a:tr>
              <a:tr h="1234583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cs typeface="Angsana New" pitchFamily="18" charset="-34"/>
                        </a:rPr>
                        <a:t>Национальная экономика </a:t>
                      </a:r>
                      <a:endParaRPr lang="ru-RU" sz="1800" b="1" i="1" dirty="0">
                        <a:cs typeface="Angsana New" pitchFamily="18" charset="-34"/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solidFill>
                            <a:srgbClr val="7030A0"/>
                          </a:solidFill>
                        </a:rPr>
                        <a:t>0400</a:t>
                      </a:r>
                      <a:endParaRPr lang="ru-RU" sz="2000" i="1" dirty="0">
                        <a:solidFill>
                          <a:srgbClr val="7030A0"/>
                        </a:solidFill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solidFill>
                            <a:srgbClr val="7030A0"/>
                          </a:solidFill>
                        </a:rPr>
                        <a:t>398,3</a:t>
                      </a:r>
                      <a:endParaRPr lang="ru-RU" sz="2000" i="1" dirty="0">
                        <a:solidFill>
                          <a:srgbClr val="7030A0"/>
                        </a:solidFill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solidFill>
                            <a:srgbClr val="7030A0"/>
                          </a:solidFill>
                        </a:rPr>
                        <a:t>343,3</a:t>
                      </a:r>
                      <a:endParaRPr lang="ru-RU" sz="2000" i="1" dirty="0">
                        <a:solidFill>
                          <a:srgbClr val="7030A0"/>
                        </a:solidFill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2000" b="1" i="1" u="sng" dirty="0" smtClean="0">
                          <a:solidFill>
                            <a:srgbClr val="FF0000"/>
                          </a:solidFill>
                        </a:rPr>
                        <a:t>86,19</a:t>
                      </a:r>
                      <a:endParaRPr lang="ru-RU" sz="2000" b="1" i="1" u="sng" dirty="0">
                        <a:solidFill>
                          <a:srgbClr val="FF0000"/>
                        </a:solidFill>
                      </a:endParaRPr>
                    </a:p>
                  </a:txBody>
                  <a:tcPr marT="46810" marB="46810"/>
                </a:tc>
              </a:tr>
              <a:tr h="94967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cs typeface="Angsana New" pitchFamily="18" charset="-34"/>
                        </a:rPr>
                        <a:t>Жилищно-коммунальное хозяйство </a:t>
                      </a:r>
                      <a:endParaRPr lang="ru-RU" sz="1800" b="1" i="1" dirty="0">
                        <a:cs typeface="Angsana New" pitchFamily="18" charset="-34"/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solidFill>
                            <a:srgbClr val="7030A0"/>
                          </a:solidFill>
                        </a:rPr>
                        <a:t>0500</a:t>
                      </a:r>
                      <a:endParaRPr lang="ru-RU" sz="2000" i="1" dirty="0">
                        <a:solidFill>
                          <a:srgbClr val="7030A0"/>
                        </a:solidFill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solidFill>
                            <a:srgbClr val="7030A0"/>
                          </a:solidFill>
                        </a:rPr>
                        <a:t>917,8</a:t>
                      </a:r>
                      <a:endParaRPr lang="ru-RU" sz="2000" i="1" dirty="0">
                        <a:solidFill>
                          <a:srgbClr val="7030A0"/>
                        </a:solidFill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solidFill>
                            <a:srgbClr val="7030A0"/>
                          </a:solidFill>
                        </a:rPr>
                        <a:t>914,6</a:t>
                      </a:r>
                      <a:endParaRPr lang="ru-RU" sz="2000" i="1" dirty="0">
                        <a:solidFill>
                          <a:srgbClr val="7030A0"/>
                        </a:solidFill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2000" b="1" i="1" u="sng" dirty="0" smtClean="0">
                          <a:solidFill>
                            <a:srgbClr val="FF0000"/>
                          </a:solidFill>
                        </a:rPr>
                        <a:t>99,65</a:t>
                      </a:r>
                      <a:endParaRPr lang="ru-RU" sz="2000" b="1" i="1" u="sng" dirty="0">
                        <a:solidFill>
                          <a:srgbClr val="FF0000"/>
                        </a:solidFill>
                      </a:endParaRPr>
                    </a:p>
                  </a:txBody>
                  <a:tcPr marT="46810" marB="46810"/>
                </a:tc>
              </a:tr>
            </a:tbl>
          </a:graphicData>
        </a:graphic>
      </p:graphicFrame>
    </p:spTree>
  </p:cSld>
  <p:clrMapOvr>
    <a:masterClrMapping/>
  </p:clrMapOvr>
  <p:transition spd="slow" advClick="0" advTm="10000"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042039"/>
              </p:ext>
            </p:extLst>
          </p:nvPr>
        </p:nvGraphicFramePr>
        <p:xfrm>
          <a:off x="214280" y="292543"/>
          <a:ext cx="8929723" cy="6504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7600"/>
                <a:gridCol w="1080120"/>
                <a:gridCol w="1584176"/>
                <a:gridCol w="1656186"/>
                <a:gridCol w="1331641"/>
              </a:tblGrid>
              <a:tr h="142178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Наименование</a:t>
                      </a:r>
                      <a:endParaRPr lang="ru-RU" sz="1800" dirty="0"/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Рз</a:t>
                      </a:r>
                      <a:r>
                        <a:rPr lang="ru-RU" sz="1800" dirty="0" smtClean="0"/>
                        <a:t>, </a:t>
                      </a:r>
                      <a:r>
                        <a:rPr lang="ru-RU" sz="1800" dirty="0" err="1" smtClean="0"/>
                        <a:t>Прз</a:t>
                      </a:r>
                      <a:r>
                        <a:rPr lang="ru-RU" sz="1800" dirty="0" smtClean="0"/>
                        <a:t> </a:t>
                      </a:r>
                      <a:endParaRPr lang="ru-RU" sz="1800" dirty="0"/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ПЛАН (тыс.руб.)</a:t>
                      </a:r>
                      <a:endParaRPr lang="ru-RU" sz="1800" dirty="0"/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ИСПОЛНЕНИЕ (тыс.руб.)</a:t>
                      </a:r>
                      <a:endParaRPr lang="ru-RU" sz="1800" dirty="0"/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% </a:t>
                      </a:r>
                      <a:r>
                        <a:rPr lang="ru-RU" sz="1800" dirty="0" err="1" smtClean="0"/>
                        <a:t>исполн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ения</a:t>
                      </a:r>
                      <a:r>
                        <a:rPr lang="ru-RU" sz="1800" dirty="0" smtClean="0"/>
                        <a:t> </a:t>
                      </a:r>
                      <a:endParaRPr lang="ru-RU" sz="1800" dirty="0"/>
                    </a:p>
                  </a:txBody>
                  <a:tcPr marT="46810" marB="46810"/>
                </a:tc>
              </a:tr>
              <a:tr h="986813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solidFill>
                            <a:schemeClr val="tx1"/>
                          </a:solidFill>
                        </a:rPr>
                        <a:t>Культура, кинематография</a:t>
                      </a:r>
                      <a:endParaRPr lang="ru-RU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rgbClr val="7030A0"/>
                          </a:solidFill>
                        </a:rPr>
                        <a:t>0800</a:t>
                      </a:r>
                      <a:endParaRPr lang="ru-RU" sz="2400" b="1" i="1" dirty="0">
                        <a:solidFill>
                          <a:srgbClr val="7030A0"/>
                        </a:solidFill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rgbClr val="7030A0"/>
                          </a:solidFill>
                        </a:rPr>
                        <a:t>1066,0</a:t>
                      </a:r>
                      <a:endParaRPr lang="ru-RU" sz="2400" b="1" i="1" dirty="0">
                        <a:solidFill>
                          <a:srgbClr val="7030A0"/>
                        </a:solidFill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rgbClr val="7030A0"/>
                          </a:solidFill>
                        </a:rPr>
                        <a:t>1065,2</a:t>
                      </a:r>
                      <a:endParaRPr lang="ru-RU" sz="2400" b="1" i="1" dirty="0">
                        <a:solidFill>
                          <a:srgbClr val="7030A0"/>
                        </a:solidFill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2400" b="1" i="1" u="sng" dirty="0" smtClean="0">
                          <a:solidFill>
                            <a:srgbClr val="FF0000"/>
                          </a:solidFill>
                        </a:rPr>
                        <a:t>99,92</a:t>
                      </a:r>
                      <a:endParaRPr lang="ru-RU" sz="2400" b="1" i="1" u="sng" dirty="0">
                        <a:solidFill>
                          <a:srgbClr val="FF0000"/>
                        </a:solidFill>
                      </a:endParaRPr>
                    </a:p>
                  </a:txBody>
                  <a:tcPr marT="46810" marB="46810"/>
                </a:tc>
              </a:tr>
              <a:tr h="2240041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/>
                          </a:solidFill>
                        </a:rPr>
                        <a:t>Пенсии,</a:t>
                      </a:r>
                      <a:r>
                        <a:rPr lang="ru-RU" sz="1800" b="1" i="1" baseline="0" dirty="0" smtClean="0">
                          <a:solidFill>
                            <a:schemeClr val="tx1"/>
                          </a:solidFill>
                        </a:rPr>
                        <a:t> пособия, выплачиваемые организациями сектора государственного управления</a:t>
                      </a:r>
                      <a:endParaRPr lang="ru-RU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i="1" dirty="0" smtClean="0">
                          <a:solidFill>
                            <a:srgbClr val="7030A0"/>
                          </a:solidFill>
                        </a:rPr>
                        <a:t>1001</a:t>
                      </a:r>
                      <a:endParaRPr lang="ru-RU" sz="2400" b="1" i="1" dirty="0">
                        <a:solidFill>
                          <a:srgbClr val="7030A0"/>
                        </a:solidFill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i="1" dirty="0" smtClean="0">
                          <a:solidFill>
                            <a:srgbClr val="7030A0"/>
                          </a:solidFill>
                        </a:rPr>
                        <a:t>167,7</a:t>
                      </a:r>
                      <a:endParaRPr lang="ru-RU" sz="2400" b="1" i="1" dirty="0">
                        <a:solidFill>
                          <a:srgbClr val="7030A0"/>
                        </a:solidFill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i="1" dirty="0" smtClean="0">
                          <a:solidFill>
                            <a:srgbClr val="7030A0"/>
                          </a:solidFill>
                        </a:rPr>
                        <a:t>167,7</a:t>
                      </a:r>
                      <a:endParaRPr lang="ru-RU" sz="2400" b="1" i="1" dirty="0">
                        <a:solidFill>
                          <a:srgbClr val="7030A0"/>
                        </a:solidFill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i="1" u="sng" dirty="0" smtClean="0">
                          <a:solidFill>
                            <a:srgbClr val="FF0000"/>
                          </a:solidFill>
                        </a:rPr>
                        <a:t>100,00</a:t>
                      </a:r>
                      <a:endParaRPr lang="ru-RU" sz="2400" b="1" i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endParaRPr lang="ru-RU" sz="2400" b="1" i="1" u="sng" dirty="0">
                        <a:solidFill>
                          <a:srgbClr val="FF0000"/>
                        </a:solidFill>
                      </a:endParaRPr>
                    </a:p>
                  </a:txBody>
                  <a:tcPr marT="46810" marB="46810"/>
                </a:tc>
              </a:tr>
              <a:tr h="1855721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solidFill>
                            <a:schemeClr val="tx1"/>
                          </a:solidFill>
                        </a:rPr>
                        <a:t>Физическая культура</a:t>
                      </a:r>
                      <a:r>
                        <a:rPr lang="ru-RU" sz="2000" b="1" i="1" baseline="0" dirty="0" smtClean="0">
                          <a:solidFill>
                            <a:schemeClr val="tx1"/>
                          </a:solidFill>
                        </a:rPr>
                        <a:t> и спорт</a:t>
                      </a:r>
                      <a:endParaRPr lang="ru-RU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rgbClr val="7030A0"/>
                          </a:solidFill>
                        </a:rPr>
                        <a:t>1101</a:t>
                      </a:r>
                      <a:endParaRPr lang="ru-RU" sz="2400" b="1" i="1" dirty="0">
                        <a:solidFill>
                          <a:srgbClr val="7030A0"/>
                        </a:solidFill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rgbClr val="7030A0"/>
                          </a:solidFill>
                        </a:rPr>
                        <a:t>5,0</a:t>
                      </a:r>
                      <a:endParaRPr lang="ru-RU" sz="2400" b="1" i="1" dirty="0">
                        <a:solidFill>
                          <a:srgbClr val="7030A0"/>
                        </a:solidFill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rgbClr val="7030A0"/>
                          </a:solidFill>
                        </a:rPr>
                        <a:t>5,0</a:t>
                      </a:r>
                      <a:endParaRPr lang="ru-RU" sz="2400" b="1" i="1" dirty="0">
                        <a:solidFill>
                          <a:srgbClr val="7030A0"/>
                        </a:solidFill>
                      </a:endParaRPr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2400" b="1" i="1" u="sng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sz="2400" b="1" i="1" u="sng" dirty="0">
                        <a:solidFill>
                          <a:srgbClr val="FF0000"/>
                        </a:solidFill>
                      </a:endParaRPr>
                    </a:p>
                  </a:txBody>
                  <a:tcPr marT="46810" marB="46810"/>
                </a:tc>
              </a:tr>
            </a:tbl>
          </a:graphicData>
        </a:graphic>
      </p:graphicFrame>
    </p:spTree>
  </p:cSld>
  <p:clrMapOvr>
    <a:masterClrMapping/>
  </p:clrMapOvr>
  <p:transition spd="slow" advClick="0" advTm="10000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842279"/>
              </p:ext>
            </p:extLst>
          </p:nvPr>
        </p:nvGraphicFramePr>
        <p:xfrm>
          <a:off x="457200" y="581799"/>
          <a:ext cx="8229602" cy="5500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4"/>
                <a:gridCol w="1296144"/>
                <a:gridCol w="1512169"/>
                <a:gridCol w="1584176"/>
                <a:gridCol w="1306489"/>
              </a:tblGrid>
              <a:tr h="183357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Наименование</a:t>
                      </a:r>
                      <a:endParaRPr lang="ru-RU" sz="1800" dirty="0"/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Рз</a:t>
                      </a:r>
                      <a:r>
                        <a:rPr lang="ru-RU" sz="1800" dirty="0" smtClean="0"/>
                        <a:t>, </a:t>
                      </a:r>
                      <a:r>
                        <a:rPr lang="ru-RU" sz="1800" dirty="0" err="1" smtClean="0"/>
                        <a:t>Прз</a:t>
                      </a:r>
                      <a:r>
                        <a:rPr lang="ru-RU" sz="1800" dirty="0" smtClean="0"/>
                        <a:t> </a:t>
                      </a:r>
                      <a:endParaRPr lang="ru-RU" sz="1800" dirty="0"/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ПЛАН (тыс.руб.)</a:t>
                      </a:r>
                      <a:endParaRPr lang="ru-RU" sz="1800" dirty="0"/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ИСПОЛНЕНИЕ (тыс.руб.)</a:t>
                      </a:r>
                      <a:endParaRPr lang="ru-RU" sz="1800" dirty="0"/>
                    </a:p>
                  </a:txBody>
                  <a:tcPr marT="46810" marB="468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% </a:t>
                      </a:r>
                      <a:r>
                        <a:rPr lang="ru-RU" sz="1800" dirty="0" err="1" smtClean="0"/>
                        <a:t>исполн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ения</a:t>
                      </a:r>
                      <a:r>
                        <a:rPr lang="ru-RU" sz="1800" dirty="0" smtClean="0"/>
                        <a:t> </a:t>
                      </a:r>
                      <a:endParaRPr lang="ru-RU" sz="1800" dirty="0"/>
                    </a:p>
                  </a:txBody>
                  <a:tcPr marT="46810" marB="46810"/>
                </a:tc>
              </a:tr>
              <a:tr h="1833575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Обслуживание внутреннего долга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i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1301</a:t>
                      </a:r>
                      <a:endParaRPr lang="ru-RU" sz="2800" i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+mj-lt"/>
                        </a:rPr>
                        <a:t>0,9</a:t>
                      </a:r>
                      <a:endParaRPr lang="ru-RU" sz="2800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+mj-lt"/>
                        </a:rPr>
                        <a:t>0,7</a:t>
                      </a:r>
                      <a:endParaRPr lang="ru-RU" sz="2800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i="1" u="sng" dirty="0" smtClean="0">
                          <a:solidFill>
                            <a:srgbClr val="FF0000"/>
                          </a:solidFill>
                        </a:rPr>
                        <a:t>77,8</a:t>
                      </a:r>
                      <a:endParaRPr lang="ru-RU" sz="3200" i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3200" i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833575">
                <a:tc>
                  <a:txBody>
                    <a:bodyPr/>
                    <a:lstStyle/>
                    <a:p>
                      <a:endParaRPr lang="ru-RU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i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439</TotalTime>
  <Words>653</Words>
  <Application>Microsoft Office PowerPoint</Application>
  <PresentationFormat>Произвольный</PresentationFormat>
  <Paragraphs>129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Отчет об исполнении бюджета Лукичевского сельского поселения за 2017год</vt:lpstr>
      <vt:lpstr>Презентация PowerPoint</vt:lpstr>
      <vt:lpstr>Показатели исполнения бюджета Лукичевского сельского поселения за 2017 год </vt:lpstr>
      <vt:lpstr>Доходная часть бюджета Лукичевского сельского поселения в 2017 году</vt:lpstr>
      <vt:lpstr>Налоговые доходы бюджета Лукичевского сельского поселения в 2017 году</vt:lpstr>
      <vt:lpstr>Финансовая помощь муниципальному образованию в 2017 году </vt:lpstr>
      <vt:lpstr>Исполнение расходной части бюджета муниципального образования за 2017год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Сведения о численности муниципальных служащих органов местного самоуправления, работников муниципальных учреждений с указанием фактических затрат на их денежное содержание за 2017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Лукичевского сельского поселения за 2014 год</dc:title>
  <dc:creator>Майя</dc:creator>
  <cp:lastModifiedBy>Валера</cp:lastModifiedBy>
  <cp:revision>68</cp:revision>
  <dcterms:created xsi:type="dcterms:W3CDTF">2015-05-20T14:28:21Z</dcterms:created>
  <dcterms:modified xsi:type="dcterms:W3CDTF">2019-02-19T08:16:32Z</dcterms:modified>
</cp:coreProperties>
</file>