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7" r:id="rId4"/>
    <p:sldMasterId id="2147484015" r:id="rId5"/>
  </p:sldMasterIdLst>
  <p:notesMasterIdLst>
    <p:notesMasterId r:id="rId21"/>
  </p:notesMasterIdLst>
  <p:sldIdLst>
    <p:sldId id="258" r:id="rId6"/>
    <p:sldId id="259" r:id="rId7"/>
    <p:sldId id="260" r:id="rId8"/>
    <p:sldId id="261" r:id="rId9"/>
    <p:sldId id="262" r:id="rId10"/>
    <p:sldId id="265" r:id="rId11"/>
    <p:sldId id="275" r:id="rId12"/>
    <p:sldId id="276" r:id="rId13"/>
    <p:sldId id="277" r:id="rId14"/>
    <p:sldId id="278" r:id="rId15"/>
    <p:sldId id="267" r:id="rId16"/>
    <p:sldId id="279" r:id="rId17"/>
    <p:sldId id="280" r:id="rId18"/>
    <p:sldId id="274" r:id="rId19"/>
    <p:sldId id="28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7" autoAdjust="0"/>
    <p:restoredTop sz="86412" autoAdjust="0"/>
  </p:normalViewPr>
  <p:slideViewPr>
    <p:cSldViewPr>
      <p:cViewPr>
        <p:scale>
          <a:sx n="70" d="100"/>
          <a:sy n="70" d="100"/>
        </p:scale>
        <p:origin x="-1116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474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9238719435341603E-3"/>
          <c:y val="1.33324074717034E-2"/>
          <c:w val="0.67490126880094103"/>
          <c:h val="0.9345184362197069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explosion val="47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71A-4578-8DD0-B02DF7AFB0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71A-4578-8DD0-B02DF7AFB02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71A-4578-8DD0-B02DF7AFB028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3985,4</a:t>
                    </a:r>
                    <a:r>
                      <a:rPr lang="en-US" smtClean="0"/>
                      <a:t>; </a:t>
                    </a:r>
                    <a:r>
                      <a:rPr lang="ru-RU" smtClean="0"/>
                      <a:t>26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160,6</a:t>
                    </a:r>
                    <a:r>
                      <a:rPr lang="en-US" smtClean="0"/>
                      <a:t>; </a:t>
                    </a:r>
                    <a:r>
                      <a:rPr lang="ru-RU" smtClean="0"/>
                      <a:t>1,0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11057,0</a:t>
                    </a:r>
                    <a:r>
                      <a:rPr lang="en-US" smtClean="0"/>
                      <a:t>; </a:t>
                    </a:r>
                    <a:r>
                      <a:rPr lang="ru-RU" smtClean="0"/>
                      <a:t>73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1"/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1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 -3985,4</c:v>
                </c:pt>
                <c:pt idx="1">
                  <c:v>Неналоговые доходы - 160,6</c:v>
                </c:pt>
                <c:pt idx="2">
                  <c:v>Безвозмездные поступления -11057,0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3985.4</c:v>
                </c:pt>
                <c:pt idx="1">
                  <c:v>160.6</c:v>
                </c:pt>
                <c:pt idx="2">
                  <c:v>11057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71A-4578-8DD0-B02DF7AFB02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493244915012905"/>
          <c:y val="0.16962712191358029"/>
          <c:w val="0.33617436709008491"/>
          <c:h val="0.6239980709876543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1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тыс.руб.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explosion val="1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23-45BE-A7B9-F2966EBCAC1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23-45BE-A7B9-F2966EBCAC1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923-45BE-A7B9-F2966EBCAC1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923-45BE-A7B9-F2966EBCAC1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923-45BE-A7B9-F2966EBCAC18}"/>
              </c:ext>
            </c:extLst>
          </c:dPt>
          <c:dLbls>
            <c:dLbl>
              <c:idx val="1"/>
              <c:layout>
                <c:manualLayout>
                  <c:x val="0"/>
                  <c:y val="-4.95481476183011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923-45BE-A7B9-F2966EBCAC18}"/>
                </c:ext>
              </c:extLst>
            </c:dLbl>
            <c:dLbl>
              <c:idx val="2"/>
              <c:layout>
                <c:manualLayout>
                  <c:x val="-1.8695748781536351E-2"/>
                  <c:y val="4.397856098180871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923-45BE-A7B9-F2966EBCAC18}"/>
                </c:ext>
              </c:extLst>
            </c:dLbl>
            <c:dLbl>
              <c:idx val="3"/>
              <c:layout>
                <c:manualLayout>
                  <c:x val="-9.5253908985958053E-3"/>
                  <c:y val="-0.2893588307539649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923-45BE-A7B9-F2966EBCAC18}"/>
                </c:ext>
              </c:extLst>
            </c:dLbl>
            <c:dLbl>
              <c:idx val="4"/>
              <c:layout>
                <c:manualLayout>
                  <c:x val="0.15201415440060875"/>
                  <c:y val="7.4212041470992076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923-45BE-A7B9-F2966EBCAC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1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Налог на прибыль, доходы (НДФЛ) - 436,8</c:v>
                </c:pt>
                <c:pt idx="1">
                  <c:v>Налоги на совокупный доход (единый с/х налог) -564,8</c:v>
                </c:pt>
                <c:pt idx="2">
                  <c:v>Налог на имущество физ.лиц - 57,0</c:v>
                </c:pt>
                <c:pt idx="3">
                  <c:v>Земельный налог -2919,4</c:v>
                </c:pt>
                <c:pt idx="4">
                  <c:v>Государственная пошлина - 7,4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 formatCode="0.0">
                  <c:v>436.8</c:v>
                </c:pt>
                <c:pt idx="1">
                  <c:v>564.79999999999995</c:v>
                </c:pt>
                <c:pt idx="2" formatCode="0.0">
                  <c:v>57</c:v>
                </c:pt>
                <c:pt idx="3" formatCode="0.0">
                  <c:v>2919.4</c:v>
                </c:pt>
                <c:pt idx="4">
                  <c:v>7.4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923-45BE-A7B9-F2966EBCAC18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8244337585678887"/>
          <c:y val="0.72517037680744756"/>
          <c:w val="0.51755662414321113"/>
          <c:h val="0.273825168588573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тыс.руб.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812197433347796E-2"/>
          <c:y val="0.16818267746913582"/>
          <c:w val="0.54117301067137202"/>
          <c:h val="0.7452260259704189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c:spPr>
          <c:explosion val="47"/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E8F-4E03-A4D8-A04E1767FD85}"/>
              </c:ext>
            </c:extLst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E8F-4E03-A4D8-A04E1767FD85}"/>
              </c:ext>
            </c:extLst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E52-41EA-9F0F-B2C54B524A6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1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 от использования имущества, находящегося в государственной или муниципальной собственности (аренда) - 30,9</c:v>
                </c:pt>
                <c:pt idx="1">
                  <c:v>Штрафы, санкции, возмещение ущерба -9,7</c:v>
                </c:pt>
                <c:pt idx="2">
                  <c:v>Доходы от оказания платных услуг и компенсации затрат государства - 120,0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30.9</c:v>
                </c:pt>
                <c:pt idx="1">
                  <c:v>9.6999999999999993</c:v>
                </c:pt>
                <c:pt idx="2">
                  <c:v>120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E8F-4E03-A4D8-A04E1767FD8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502719306845185"/>
          <c:y val="0.14771701388888889"/>
          <c:w val="0.31991208821732126"/>
          <c:h val="0.73714505971835054"/>
        </c:manualLayout>
      </c:layout>
      <c:overlay val="0"/>
      <c:spPr>
        <a:noFill/>
        <a:ln>
          <a:solidFill>
            <a:srgbClr val="FF388C"/>
          </a:solidFill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5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1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340394513436392E-4"/>
          <c:y val="0"/>
          <c:w val="0.57760827340367848"/>
          <c:h val="0.8038072598326581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explosion val="16"/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AE76-4D02-940C-12D82F1B2D31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AE76-4D02-940C-12D82F1B2D31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AE76-4D02-940C-12D82F1B2D31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AE76-4D02-940C-12D82F1B2D31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AE76-4D02-940C-12D82F1B2D31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AE76-4D02-940C-12D82F1B2D31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AE76-4D02-940C-12D82F1B2D31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AE76-4D02-940C-12D82F1B2D31}"/>
              </c:ext>
            </c:extLst>
          </c:dPt>
          <c:dLbls>
            <c:dLbl>
              <c:idx val="0"/>
              <c:layout>
                <c:manualLayout>
                  <c:x val="-9.6862249206617304E-2"/>
                  <c:y val="9.788615871315918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E76-4D02-940C-12D82F1B2D31}"/>
                </c:ext>
              </c:extLst>
            </c:dLbl>
            <c:dLbl>
              <c:idx val="2"/>
              <c:layout>
                <c:manualLayout>
                  <c:x val="4.0021757610183353E-2"/>
                  <c:y val="0.1446673867783769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E76-4D02-940C-12D82F1B2D31}"/>
                </c:ext>
              </c:extLst>
            </c:dLbl>
            <c:dLbl>
              <c:idx val="3"/>
              <c:layout>
                <c:manualLayout>
                  <c:x val="0"/>
                  <c:y val="-8.584292928689010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E76-4D02-940C-12D82F1B2D31}"/>
                </c:ext>
              </c:extLst>
            </c:dLbl>
            <c:dLbl>
              <c:idx val="4"/>
              <c:layout>
                <c:manualLayout>
                  <c:x val="0"/>
                  <c:y val="4.66654310506323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E76-4D02-940C-12D82F1B2D31}"/>
                </c:ext>
              </c:extLst>
            </c:dLbl>
            <c:dLbl>
              <c:idx val="5"/>
              <c:layout>
                <c:manualLayout>
                  <c:x val="-0.10631661525606037"/>
                  <c:y val="0.2189585575264762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E76-4D02-940C-12D82F1B2D31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738AFC1B-39AB-4037-9A43-4AD18DAD6002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 smtClean="0"/>
                      <a:t>; </a:t>
                    </a:r>
                    <a:fld id="{9E4F7784-2756-4FA1-9B4B-7F5C126C1479}" type="PERCENTAGE">
                      <a:rPr lang="ru-RU" baseline="0" smtClean="0"/>
                      <a:pPr/>
                      <a:t>[ПРОЦЕНТ]</a:t>
                    </a:fld>
                    <a:endParaRPr lang="ru-RU" baseline="0" dirty="0" smtClean="0"/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AE76-4D02-940C-12D82F1B2D31}"/>
                </c:ext>
              </c:extLst>
            </c:dLbl>
            <c:dLbl>
              <c:idx val="7"/>
              <c:layout>
                <c:manualLayout>
                  <c:x val="0.15183125064027769"/>
                  <c:y val="2.1419099683809333E-2"/>
                </c:manualLayout>
              </c:layout>
              <c:spPr>
                <a:gradFill>
                  <a:gsLst>
                    <a:gs pos="0">
                      <a:schemeClr val="accent2">
                        <a:lumMod val="60000"/>
                        <a:lumOff val="40000"/>
                      </a:schemeClr>
                    </a:gs>
                    <a:gs pos="53000">
                      <a:srgbClr val="00B0F0"/>
                    </a:gs>
                    <a:gs pos="100000">
                      <a:schemeClr val="lt1">
                        <a:lumMod val="75000"/>
                      </a:schemeClr>
                    </a:gs>
                  </a:gsLst>
                  <a:path path="circle">
                    <a:fillToRect l="50000" t="-80000" r="50000" b="180000"/>
                  </a:path>
                </a:gra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274100388468616"/>
                      <c:h val="5.99827838834274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AE76-4D02-940C-12D82F1B2D31}"/>
                </c:ext>
              </c:extLst>
            </c:dLbl>
            <c:dLbl>
              <c:idx val="8"/>
              <c:layout>
                <c:manualLayout>
                  <c:x val="-0.119952463708853"/>
                  <c:y val="4.516004063973021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FFD7-418F-BCC2-C1281F91F077}"/>
                </c:ext>
              </c:extLst>
            </c:dLbl>
            <c:spPr>
              <a:gradFill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53000">
                    <a:srgbClr val="00B0F0"/>
                  </a:gs>
                  <a:gs pos="100000">
                    <a:schemeClr val="lt1">
                      <a:lumMod val="75000"/>
                    </a:schemeClr>
                  </a:gs>
                </a:gsLst>
                <a:path path="circle">
                  <a:fillToRect l="50000" t="-80000" r="50000" b="180000"/>
                </a:path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0"/>
            <c:showBubbleSize val="1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 вопросы -6600,6</c:v>
                </c:pt>
                <c:pt idx="1">
                  <c:v>Национальная оборона- 164,3</c:v>
                </c:pt>
                <c:pt idx="2">
                  <c:v>Национальная безопасность и правоохранительная деятельность-5866,5</c:v>
                </c:pt>
                <c:pt idx="3">
                  <c:v>Национальная экономика-375,0</c:v>
                </c:pt>
                <c:pt idx="4">
                  <c:v>Жилищно - коммунальное хозяйство -442,1</c:v>
                </c:pt>
                <c:pt idx="5">
                  <c:v>Культура - 2054,6</c:v>
                </c:pt>
                <c:pt idx="6">
                  <c:v>Социальная политика-98,7</c:v>
                </c:pt>
                <c:pt idx="7">
                  <c:v>Физическая культура и спорт-5,0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6600.6</c:v>
                </c:pt>
                <c:pt idx="1">
                  <c:v>164.3</c:v>
                </c:pt>
                <c:pt idx="2">
                  <c:v>5866.5</c:v>
                </c:pt>
                <c:pt idx="3">
                  <c:v>375</c:v>
                </c:pt>
                <c:pt idx="4">
                  <c:v>38.299999999999997</c:v>
                </c:pt>
                <c:pt idx="5">
                  <c:v>2054.6</c:v>
                </c:pt>
                <c:pt idx="6">
                  <c:v>98.7</c:v>
                </c:pt>
                <c:pt idx="7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AE76-4D02-940C-12D82F1B2D31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620749735539097"/>
          <c:y val="2.8094111375260657E-2"/>
          <c:w val="0.33853061968300252"/>
          <c:h val="0.9719058886247393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1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тыс.руб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75"/>
      <c:rotY val="0"/>
      <c:rAngAx val="1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5.0787606256854703E-2"/>
          <c:y val="0.11541940812280105"/>
          <c:w val="0.36060693639271241"/>
          <c:h val="0.8209126034657305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670-4F52-A128-6AA4F3F3FB4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70-4F52-A128-6AA4F3F3FB48}"/>
              </c:ext>
            </c:extLst>
          </c:dPt>
          <c:dLbls>
            <c:dLbl>
              <c:idx val="0"/>
              <c:layout/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670-4F52-A128-6AA4F3F3FB48}"/>
                </c:ext>
              </c:extLst>
            </c:dLbl>
            <c:dLbl>
              <c:idx val="1"/>
              <c:layout/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670-4F52-A128-6AA4F3F3FB48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         15133,8</c:v>
                </c:pt>
                <c:pt idx="1">
                  <c:v>Непрограммные  расходы       69,1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15133.8</c:v>
                </c:pt>
                <c:pt idx="1">
                  <c:v>69.2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670-4F52-A128-6AA4F3F3FB4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5356009119755204"/>
          <c:y val="0.37894625077618282"/>
          <c:w val="0.3035105548576274"/>
          <c:h val="0.1982635878166615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1"/>
  </c:chart>
  <c:spPr>
    <a:gradFill flip="none" rotWithShape="1">
      <a:gsLst>
        <a:gs pos="0">
          <a:srgbClr val="FFFF00"/>
        </a:gs>
        <a:gs pos="100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  <a:scene3d>
      <a:camera prst="orthographicFront"/>
      <a:lightRig rig="threePt" dir="t"/>
    </a:scene3d>
    <a:sp3d prstMaterial="matte">
      <a:bevelT/>
    </a:sp3d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371A9-AB01-4CE5-85E9-C283AED20665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79AA6-9F92-4B24-B2DC-9EBC190E98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204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5B7-0737-482D-AA1A-58CD757E6ADF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D4F7-49C6-4102-90FC-FB24E1D0C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5B7-0737-482D-AA1A-58CD757E6ADF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D4F7-49C6-4102-90FC-FB24E1D0C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5B7-0737-482D-AA1A-58CD757E6ADF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D4F7-49C6-4102-90FC-FB24E1D0C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5B7-0737-482D-AA1A-58CD757E6ADF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D4F7-49C6-4102-90FC-FB24E1D0C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5B7-0737-482D-AA1A-58CD757E6ADF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D4F7-49C6-4102-90FC-FB24E1D0C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5B7-0737-482D-AA1A-58CD757E6ADF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D4F7-49C6-4102-90FC-FB24E1D0C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5B7-0737-482D-AA1A-58CD757E6ADF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D4F7-49C6-4102-90FC-FB24E1D0C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5B7-0737-482D-AA1A-58CD757E6ADF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D4F7-49C6-4102-90FC-FB24E1D0C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5B7-0737-482D-AA1A-58CD757E6ADF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D4F7-49C6-4102-90FC-FB24E1D0C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5B7-0737-482D-AA1A-58CD757E6ADF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D4F7-49C6-4102-90FC-FB24E1D0C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5B7-0737-482D-AA1A-58CD757E6ADF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D4F7-49C6-4102-90FC-FB24E1D0C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5B7-0737-482D-AA1A-58CD757E6ADF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D4F7-49C6-4102-90FC-FB24E1D0C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058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65623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726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14804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0192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6946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1799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4133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56207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76726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70977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82824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6947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17737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18155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59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6" Type="http://schemas.openxmlformats.org/officeDocument/2006/relationships/slideLayout" Target="../slideLayouts/slideLayout62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52C39-FCA6-41D1-A581-FCAC8A2363FB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4E622-8E5B-4494-9895-56814F9861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6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3E5B7-0737-482D-AA1A-58CD757E6ADF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FD4F7-49C6-4102-90FC-FB24E1D0C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144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6" r:id="rId1"/>
    <p:sldLayoutId id="2147484017" r:id="rId2"/>
    <p:sldLayoutId id="2147484018" r:id="rId3"/>
    <p:sldLayoutId id="2147484019" r:id="rId4"/>
    <p:sldLayoutId id="2147484020" r:id="rId5"/>
    <p:sldLayoutId id="2147484021" r:id="rId6"/>
    <p:sldLayoutId id="2147484022" r:id="rId7"/>
    <p:sldLayoutId id="2147484023" r:id="rId8"/>
    <p:sldLayoutId id="2147484024" r:id="rId9"/>
    <p:sldLayoutId id="2147484025" r:id="rId10"/>
    <p:sldLayoutId id="2147484026" r:id="rId11"/>
    <p:sldLayoutId id="2147484027" r:id="rId12"/>
    <p:sldLayoutId id="2147484028" r:id="rId13"/>
    <p:sldLayoutId id="2147484029" r:id="rId14"/>
    <p:sldLayoutId id="2147484030" r:id="rId15"/>
    <p:sldLayoutId id="214748403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p23239@donland.ru" TargetMode="External"/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851648" cy="108012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Бюджет для граждан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708920"/>
            <a:ext cx="7854696" cy="2592288"/>
          </a:xfrm>
        </p:spPr>
        <p:txBody>
          <a:bodyPr>
            <a:normAutofit fontScale="92500"/>
          </a:bodyPr>
          <a:lstStyle/>
          <a:p>
            <a:pPr algn="ctr"/>
            <a:r>
              <a:rPr lang="ru-RU" sz="3600" b="1" dirty="0" err="1" smtClean="0">
                <a:solidFill>
                  <a:srgbClr val="002060"/>
                </a:solidFill>
              </a:rPr>
              <a:t>Лукичевского</a:t>
            </a:r>
            <a:r>
              <a:rPr lang="ru-RU" sz="3600" b="1" dirty="0" smtClean="0">
                <a:solidFill>
                  <a:srgbClr val="002060"/>
                </a:solidFill>
              </a:rPr>
              <a:t> сельского поселения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Милютинского</a:t>
            </a:r>
            <a:r>
              <a:rPr lang="ru-RU" sz="3600" b="1" dirty="0" smtClean="0">
                <a:solidFill>
                  <a:srgbClr val="002060"/>
                </a:solidFill>
              </a:rPr>
              <a:t> района на 2025 год и плановый период 2026 и 2027 годов</a:t>
            </a:r>
          </a:p>
          <a:p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35922"/>
            <a:ext cx="8770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Структура расходов бюджета по разделам в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202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5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году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184917903"/>
              </p:ext>
            </p:extLst>
          </p:nvPr>
        </p:nvGraphicFramePr>
        <p:xfrm>
          <a:off x="179511" y="836712"/>
          <a:ext cx="8885167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559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5679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Основные характеристики бюджета </a:t>
            </a:r>
            <a:r>
              <a:rPr lang="ru-RU" sz="2800" dirty="0" err="1">
                <a:solidFill>
                  <a:schemeClr val="accent6">
                    <a:lumMod val="50000"/>
                  </a:schemeClr>
                </a:solidFill>
              </a:rPr>
              <a:t>Лукичевского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 сельского поселения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на 202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5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год и плановый период 202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6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и 202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7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937407"/>
              </p:ext>
            </p:extLst>
          </p:nvPr>
        </p:nvGraphicFramePr>
        <p:xfrm>
          <a:off x="683568" y="1700807"/>
          <a:ext cx="8064896" cy="41673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{8A107856-5554-42FB-B03E-39F5DBC370BA}</a:tableStyleId>
              </a:tblPr>
              <a:tblGrid>
                <a:gridCol w="23762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52418"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Наименование</a:t>
                      </a:r>
                      <a:r>
                        <a:rPr lang="ru-RU" sz="2400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показателя</a:t>
                      </a:r>
                      <a:endParaRPr lang="ru-RU" sz="24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202</a:t>
                      </a:r>
                      <a:r>
                        <a:rPr lang="en-US" sz="2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5</a:t>
                      </a:r>
                      <a:r>
                        <a:rPr lang="ru-RU" sz="2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год</a:t>
                      </a:r>
                      <a:endParaRPr lang="ru-RU" sz="24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202</a:t>
                      </a:r>
                      <a:r>
                        <a:rPr lang="en-US" sz="2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</a:t>
                      </a:r>
                      <a:r>
                        <a:rPr lang="ru-RU" sz="2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год</a:t>
                      </a:r>
                      <a:endParaRPr lang="ru-RU" sz="24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202</a:t>
                      </a:r>
                      <a:r>
                        <a:rPr lang="en-US" sz="2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7</a:t>
                      </a:r>
                      <a:r>
                        <a:rPr lang="ru-RU" sz="2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год</a:t>
                      </a:r>
                      <a:endParaRPr lang="ru-RU" sz="24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2418"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Доходы</a:t>
                      </a:r>
                    </a:p>
                    <a:p>
                      <a:pPr algn="ctr"/>
                      <a:r>
                        <a:rPr lang="ru-RU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(тыс.руб.)</a:t>
                      </a:r>
                      <a:endParaRPr lang="ru-RU" sz="24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15203,0</a:t>
                      </a:r>
                      <a:endParaRPr lang="ru-RU" sz="24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8738,5</a:t>
                      </a:r>
                      <a:endParaRPr lang="ru-RU" sz="24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4775,1</a:t>
                      </a:r>
                      <a:endParaRPr lang="ru-RU" sz="24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52418"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Расходы</a:t>
                      </a:r>
                    </a:p>
                    <a:p>
                      <a:pPr algn="ctr"/>
                      <a:r>
                        <a:rPr lang="ru-RU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(тыс.руб.)</a:t>
                      </a:r>
                      <a:endParaRPr lang="ru-RU" sz="24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15203,0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8738,5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4775,1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10123"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Дефицит (-)</a:t>
                      </a:r>
                    </a:p>
                    <a:p>
                      <a:pPr algn="ctr"/>
                      <a:r>
                        <a:rPr lang="ru-RU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Профицит (+) (тыс.руб.)</a:t>
                      </a:r>
                    </a:p>
                    <a:p>
                      <a:pPr algn="ctr"/>
                      <a:endParaRPr lang="ru-RU" sz="24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24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24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24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1793" y="260648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spc="-1" dirty="0">
                <a:solidFill>
                  <a:schemeClr val="accent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Структура расходов </a:t>
            </a:r>
            <a:r>
              <a:rPr lang="ru-RU" sz="3200" b="1" spc="-1" dirty="0" err="1">
                <a:solidFill>
                  <a:schemeClr val="accent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Лукичевского</a:t>
            </a:r>
            <a:r>
              <a:rPr lang="ru-RU" sz="3200" b="1" spc="-1" dirty="0">
                <a:solidFill>
                  <a:schemeClr val="accent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сельского поселения</a:t>
            </a:r>
            <a:endParaRPr lang="ru-RU" sz="2000" b="1" spc="-1" dirty="0">
              <a:solidFill>
                <a:schemeClr val="accent2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4" name="Диаграмма 2"/>
          <p:cNvGraphicFramePr/>
          <p:nvPr>
            <p:extLst>
              <p:ext uri="{D42A27DB-BD31-4B8C-83A1-F6EECF244321}">
                <p14:modId xmlns:p14="http://schemas.microsoft.com/office/powerpoint/2010/main" val="2645555092"/>
              </p:ext>
            </p:extLst>
          </p:nvPr>
        </p:nvGraphicFramePr>
        <p:xfrm>
          <a:off x="424273" y="1484784"/>
          <a:ext cx="8424936" cy="5187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953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457200" y="142920"/>
            <a:ext cx="8228880" cy="837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400" b="1" i="1" strike="noStrike" spc="-1" dirty="0">
                <a:solidFill>
                  <a:schemeClr val="accent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Муниципальные программы </a:t>
            </a:r>
            <a:r>
              <a:rPr lang="ru-RU" sz="2400" b="1" i="1" spc="-1" dirty="0" err="1">
                <a:solidFill>
                  <a:schemeClr val="accent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Лукичевского</a:t>
            </a:r>
            <a:r>
              <a:rPr lang="ru-RU" sz="2400" b="1" i="1" spc="-1" dirty="0">
                <a:solidFill>
                  <a:schemeClr val="accent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сельского поселения, </a:t>
            </a:r>
            <a:r>
              <a:rPr lang="ru-RU" sz="2400" b="1" i="1" strike="noStrike" spc="-1" dirty="0">
                <a:solidFill>
                  <a:schemeClr val="accent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утвержденные к реализации в </a:t>
            </a:r>
            <a:r>
              <a:rPr lang="ru-RU" sz="2400" b="1" i="1" strike="noStrike" spc="-1" dirty="0" smtClean="0">
                <a:solidFill>
                  <a:schemeClr val="accent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202</a:t>
            </a:r>
            <a:r>
              <a:rPr lang="en-US" sz="2400" b="1" i="1" strike="noStrike" spc="-1" dirty="0" smtClean="0">
                <a:solidFill>
                  <a:schemeClr val="accent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5</a:t>
            </a:r>
            <a:r>
              <a:rPr lang="ru-RU" sz="2400" b="1" i="1" strike="noStrike" spc="-1" dirty="0" smtClean="0">
                <a:solidFill>
                  <a:schemeClr val="accent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ru-RU" sz="2400" b="1" i="1" strike="noStrike" spc="-1" dirty="0">
                <a:solidFill>
                  <a:schemeClr val="accent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году</a:t>
            </a:r>
            <a:endParaRPr lang="ru-RU" sz="1800" b="1" i="1" strike="noStrike" spc="-1" dirty="0">
              <a:solidFill>
                <a:schemeClr val="accent2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3" name="Table 2"/>
          <p:cNvGraphicFramePr/>
          <p:nvPr>
            <p:extLst>
              <p:ext uri="{D42A27DB-BD31-4B8C-83A1-F6EECF244321}">
                <p14:modId xmlns:p14="http://schemas.microsoft.com/office/powerpoint/2010/main" val="2224277111"/>
              </p:ext>
            </p:extLst>
          </p:nvPr>
        </p:nvGraphicFramePr>
        <p:xfrm>
          <a:off x="287163" y="1124744"/>
          <a:ext cx="8568953" cy="4581470"/>
        </p:xfrm>
        <a:graphic>
          <a:graphicData uri="http://schemas.openxmlformats.org/drawingml/2006/table">
            <a:tbl>
              <a:tblPr/>
              <a:tblGrid>
                <a:gridCol w="7659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545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484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540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№ п/п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Наименование муниципальной программы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202</a:t>
                      </a:r>
                      <a:r>
                        <a:rPr lang="en-US" sz="18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5</a:t>
                      </a:r>
                      <a:r>
                        <a:rPr lang="ru-RU" sz="18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 </a:t>
                      </a: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год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31B6F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67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 «Развитие культуры»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2054,6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55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2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 «Обеспечение качественными жилищно-коммунальными услугами населения </a:t>
                      </a:r>
                      <a:r>
                        <a:rPr lang="ru-RU" sz="1600" b="0" strike="noStrike" spc="-1" dirty="0" err="1" smtClean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Лукичевского</a:t>
                      </a:r>
                      <a:r>
                        <a:rPr lang="ru-RU" sz="1600" b="0" strike="noStrike" spc="-1" dirty="0" smtClean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  сельского поселения»</a:t>
                      </a:r>
                      <a:endParaRPr lang="ru-RU" sz="1600" b="0" strike="noStrike" spc="-1" dirty="0">
                        <a:solidFill>
                          <a:srgbClr val="217436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ndar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920,3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85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217436"/>
                          </a:solidFill>
                          <a:effectLst/>
                          <a:uLnTx/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  <a:ea typeface="+mn-ea"/>
                          <a:cs typeface="+mn-cs"/>
                        </a:rPr>
                        <a:t>«Обеспечение общественного порядка и противодействие преступности»</a:t>
                      </a:r>
                      <a:endParaRPr kumimoji="0" lang="ru-RU" sz="1800" b="0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69,0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76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217436"/>
                          </a:solidFill>
                          <a:effectLst/>
                          <a:uLnTx/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  <a:ea typeface="+mn-ea"/>
                          <a:cs typeface="+mn-cs"/>
                        </a:rPr>
                        <a:t>«Защита населения и территории от чрезвычайных ситуаций, обеспечение пожарной безопасности и безопасности людей на водных объектах»</a:t>
                      </a:r>
                      <a:endParaRPr kumimoji="0" lang="ru-RU" sz="1800" b="0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5866,5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79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217436"/>
                          </a:solidFill>
                          <a:effectLst/>
                          <a:uLnTx/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  <a:ea typeface="+mn-ea"/>
                          <a:cs typeface="+mn-cs"/>
                        </a:rPr>
                        <a:t>«Физическая культура, спорт и молодежная политика»</a:t>
                      </a:r>
                      <a:endParaRPr kumimoji="0" lang="ru-RU" sz="1800" b="0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5,0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37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 smtClean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6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217436"/>
                          </a:solidFill>
                          <a:effectLst/>
                          <a:uLnTx/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  <a:ea typeface="+mn-ea"/>
                          <a:cs typeface="+mn-cs"/>
                        </a:rPr>
                        <a:t>«Развитие транспортной системы»</a:t>
                      </a:r>
                      <a:endParaRPr kumimoji="0" lang="ru-RU" sz="1800" b="0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350,0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10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7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«Муниципальная политика»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5769,7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38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«Социальная поддержка граждан»</a:t>
                      </a:r>
                      <a:endParaRPr lang="ru-RU" sz="1600" b="0" strike="noStrike" spc="-1" dirty="0">
                        <a:solidFill>
                          <a:srgbClr val="217436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ndar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217436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ndara"/>
                        </a:rPr>
                        <a:t>98,7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95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35516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</a:rPr>
              <a:t>Объем расходов бюджета на культуру  в расчете на 1 жителя в 202</a:t>
            </a:r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</a:rPr>
              <a:t>5</a:t>
            </a: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</a:rPr>
              <a:t> году</a:t>
            </a:r>
            <a:endParaRPr lang="ru-RU" sz="2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052736"/>
            <a:ext cx="8352928" cy="4824536"/>
          </a:xfrm>
        </p:spPr>
        <p:txBody>
          <a:bodyPr anchor="ctr">
            <a:normAutofit/>
          </a:bodyPr>
          <a:lstStyle/>
          <a:p>
            <a:pPr algn="just"/>
            <a:r>
              <a:rPr lang="ru-RU" i="1" dirty="0" smtClean="0"/>
              <a:t>    </a:t>
            </a:r>
            <a:r>
              <a:rPr lang="ru-RU" sz="1900" i="1" dirty="0" smtClean="0">
                <a:solidFill>
                  <a:schemeClr val="accent2">
                    <a:lumMod val="50000"/>
                  </a:schemeClr>
                </a:solidFill>
              </a:rPr>
              <a:t>Финансирование расходов по культуре обуславливается ролью культуры в общественной жизни государства, которую невозможно переоценить , так как по большому счету, культура является той средой, в которой протекает человеческая жизнь, а значит и жизнь всего общества. Именно культура является тем ключевым компонентом, который позволяет людям создавать социальную целостность, то есть общество. В настоящее время удельный вес бюджета </a:t>
            </a:r>
            <a:r>
              <a:rPr lang="ru-RU" sz="1900" i="1" dirty="0" err="1">
                <a:solidFill>
                  <a:schemeClr val="accent2">
                    <a:lumMod val="50000"/>
                  </a:schemeClr>
                </a:solidFill>
              </a:rPr>
              <a:t>Лукичевского</a:t>
            </a:r>
            <a:r>
              <a:rPr lang="ru-RU" sz="1900" i="1" dirty="0">
                <a:solidFill>
                  <a:schemeClr val="accent2">
                    <a:lumMod val="50000"/>
                  </a:schemeClr>
                </a:solidFill>
              </a:rPr>
              <a:t> сельского </a:t>
            </a:r>
            <a:r>
              <a:rPr lang="ru-RU" sz="1900" i="1" dirty="0" smtClean="0">
                <a:solidFill>
                  <a:schemeClr val="accent2">
                    <a:lumMod val="50000"/>
                  </a:schemeClr>
                </a:solidFill>
              </a:rPr>
              <a:t>поселения в общих расходах на культуру составляет в 202</a:t>
            </a:r>
            <a:r>
              <a:rPr lang="en-US" sz="1900" i="1" dirty="0" smtClean="0">
                <a:solidFill>
                  <a:schemeClr val="accent2">
                    <a:lumMod val="50000"/>
                  </a:schemeClr>
                </a:solidFill>
              </a:rPr>
              <a:t>5</a:t>
            </a:r>
            <a:r>
              <a:rPr lang="ru-RU" sz="1900" i="1" dirty="0" smtClean="0">
                <a:solidFill>
                  <a:schemeClr val="accent2">
                    <a:lumMod val="50000"/>
                  </a:schemeClr>
                </a:solidFill>
              </a:rPr>
              <a:t> году  13,5</a:t>
            </a:r>
            <a:r>
              <a:rPr lang="en-US" sz="19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900" i="1" dirty="0" smtClean="0">
                <a:solidFill>
                  <a:schemeClr val="accent2">
                    <a:lumMod val="50000"/>
                  </a:schemeClr>
                </a:solidFill>
              </a:rPr>
              <a:t>%.</a:t>
            </a:r>
            <a:endParaRPr lang="ru-RU" sz="19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1124744"/>
            <a:ext cx="40077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6600" b="1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Calibri"/>
              </a:rPr>
              <a:t>СПАСИБО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551837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6600" b="1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Calibri"/>
              </a:rPr>
              <a:t>ЗА </a:t>
            </a:r>
            <a:r>
              <a:rPr lang="ru-RU" sz="7200" b="1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Calibri"/>
              </a:rPr>
              <a:t>ВНИМАНИЕ</a:t>
            </a:r>
            <a:r>
              <a:rPr lang="ru-RU" sz="6600" b="1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Calibri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21985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170080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Что такое бюджет для граждан?</a:t>
            </a:r>
            <a:b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Основные понятия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714488"/>
            <a:ext cx="7776536" cy="46805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Бюджет для граждан-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информационный  ресурс, содержащий основные положения проекта решения о бюджете, в доступной форме,  для широкого круга  пользователей.  Составляется с целью ознакомления граждан с основными целями, задачами и приоритетными направлениями бюджетной политики муниципального образования.</a:t>
            </a:r>
          </a:p>
          <a:p>
            <a:pPr algn="just"/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Бюджет</a:t>
            </a: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 это план доходов и расходов муниципального образования  на определенный период  (финансовый год и плановый период).</a:t>
            </a:r>
          </a:p>
          <a:p>
            <a:pPr algn="just"/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Доходы</a:t>
            </a: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 безвозмездные  и  безвозвратные поступления денежных средств в бюджет.</a:t>
            </a:r>
          </a:p>
          <a:p>
            <a:pPr algn="just"/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Расходы</a:t>
            </a: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 выплачиваемые из бюджета денежные средства в соответствии с установленными полномочиями по расходным обязательствам.</a:t>
            </a:r>
          </a:p>
          <a:p>
            <a:pPr algn="just"/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Профицит бюджета- </a:t>
            </a:r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превышение доходов над расходами.</a:t>
            </a:r>
          </a:p>
          <a:p>
            <a:pPr algn="just"/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Дефицит бюджета-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превышение расходов над доходами.</a:t>
            </a:r>
          </a:p>
          <a:p>
            <a:pPr algn="just"/>
            <a:endParaRPr lang="ru-RU" sz="1800" i="1" dirty="0" smtClean="0"/>
          </a:p>
          <a:p>
            <a:pPr algn="just"/>
            <a:endParaRPr lang="ru-RU" sz="1800" i="1" dirty="0" smtClean="0"/>
          </a:p>
          <a:p>
            <a:pPr algn="just"/>
            <a:endParaRPr lang="ru-RU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548680"/>
            <a:ext cx="7778825" cy="138172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Какие этапы проходит бюджет ежегодно?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9" y="1988840"/>
            <a:ext cx="8066858" cy="466695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2000" b="1" i="1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Формирование бюджета: </a:t>
            </a:r>
            <a:r>
              <a:rPr lang="ru-RU" sz="2000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осуществляет администрация О </a:t>
            </a:r>
            <a:r>
              <a:rPr lang="ru-RU" sz="2000" i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Лукичевского</a:t>
            </a:r>
            <a:r>
              <a:rPr lang="ru-RU" sz="2000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 сельского поселения</a:t>
            </a:r>
          </a:p>
          <a:p>
            <a:pPr algn="just">
              <a:buNone/>
            </a:pPr>
            <a:r>
              <a:rPr lang="ru-RU" sz="2000" b="1" i="1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Место нахождения: </a:t>
            </a:r>
            <a:r>
              <a:rPr lang="ru-RU" sz="2000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Ростовская область, </a:t>
            </a:r>
            <a:r>
              <a:rPr lang="ru-RU" sz="2000" i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Милютинский</a:t>
            </a:r>
            <a:r>
              <a:rPr lang="ru-RU" sz="2000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 район, х. </a:t>
            </a:r>
            <a:r>
              <a:rPr lang="ru-RU" sz="2000" i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Сулинский</a:t>
            </a:r>
            <a:r>
              <a:rPr lang="ru-RU" sz="2000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, ул. </a:t>
            </a:r>
            <a:r>
              <a:rPr lang="ru-RU" sz="2000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Центраьная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 18/2</a:t>
            </a:r>
            <a:endParaRPr lang="ru-RU" sz="2000" i="1" dirty="0" smtClean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algn="just">
              <a:buNone/>
            </a:pPr>
            <a:r>
              <a:rPr lang="ru-RU" sz="2000" b="1" i="1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График работы: </a:t>
            </a:r>
            <a:r>
              <a:rPr lang="ru-RU" sz="2000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Понедельник-пятница с 9:00 до 17:00, перерыв с 13:00 до 14:00. Выходные дни- суббота, воскресенье.</a:t>
            </a:r>
          </a:p>
          <a:p>
            <a:pPr algn="just">
              <a:buNone/>
            </a:pPr>
            <a:r>
              <a:rPr lang="ru-RU" sz="2000" b="1" i="1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Контактный телефон: </a:t>
            </a:r>
            <a:r>
              <a:rPr lang="ru-RU" sz="2000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8(86389)39125.</a:t>
            </a:r>
          </a:p>
          <a:p>
            <a:pPr algn="just">
              <a:buNone/>
            </a:pPr>
            <a:r>
              <a:rPr lang="ru-RU" sz="2000" b="1" i="1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Адрес электронной почты: </a:t>
            </a:r>
            <a:r>
              <a:rPr lang="en-US" sz="2000" i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  <a:hlinkClick r:id="rId2"/>
              </a:rPr>
              <a:t>sp</a:t>
            </a:r>
            <a:r>
              <a:rPr lang="ru-RU" sz="2000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hlinkClick r:id="rId2"/>
              </a:rPr>
              <a:t>23239</a:t>
            </a:r>
            <a:r>
              <a:rPr lang="en-US" sz="2000" i="1" dirty="0" smtClean="0">
                <a:solidFill>
                  <a:schemeClr val="accent5">
                    <a:lumMod val="75000"/>
                  </a:schemeClr>
                </a:solidFill>
                <a:latin typeface="+mj-lt"/>
                <a:hlinkClick r:id="rId2"/>
              </a:rPr>
              <a:t>@donland.ru</a:t>
            </a:r>
            <a:endParaRPr lang="en-US" sz="2000" i="1" dirty="0" smtClean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algn="just">
              <a:buNone/>
            </a:pPr>
            <a:r>
              <a:rPr lang="ru-RU" sz="2000" b="1" i="1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Рассмотрение проекта бюджета:</a:t>
            </a:r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000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проект бюджета рассматривается депутатами на заседаниях Собрания депутатов </a:t>
            </a:r>
            <a:r>
              <a:rPr lang="ru-RU" sz="2000" i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Лукичевского</a:t>
            </a:r>
            <a:r>
              <a:rPr lang="ru-RU" sz="2000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 сельского поселения.</a:t>
            </a:r>
          </a:p>
          <a:p>
            <a:pPr algn="just">
              <a:buNone/>
            </a:pPr>
            <a:r>
              <a:rPr lang="ru-RU" sz="2000" b="1" i="1" u="sng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Утверждение бюджета: </a:t>
            </a:r>
            <a:r>
              <a:rPr lang="ru-RU" sz="2000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бюджет на очередной финансовый год и на плановый период  утверждается Решением Собрания депутатов </a:t>
            </a:r>
            <a:r>
              <a:rPr lang="ru-RU" sz="2100" i="1" dirty="0" err="1">
                <a:solidFill>
                  <a:srgbClr val="42B051">
                    <a:lumMod val="75000"/>
                  </a:srgbClr>
                </a:solidFill>
              </a:rPr>
              <a:t>Лукичевского</a:t>
            </a:r>
            <a:r>
              <a:rPr lang="ru-RU" sz="2100" i="1" dirty="0">
                <a:solidFill>
                  <a:srgbClr val="42B051">
                    <a:lumMod val="75000"/>
                  </a:srgbClr>
                </a:solidFill>
              </a:rPr>
              <a:t> сельского </a:t>
            </a:r>
            <a:r>
              <a:rPr lang="ru-RU" sz="2100" i="1" dirty="0" smtClean="0">
                <a:solidFill>
                  <a:srgbClr val="42B051">
                    <a:lumMod val="75000"/>
                  </a:srgbClr>
                </a:solidFill>
              </a:rPr>
              <a:t>поселения</a:t>
            </a:r>
            <a:r>
              <a:rPr lang="ru-RU" sz="2000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.</a:t>
            </a:r>
          </a:p>
          <a:p>
            <a:pPr algn="just">
              <a:buNone/>
            </a:pPr>
            <a:endParaRPr lang="ru-RU" sz="2000" i="1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just">
              <a:buNone/>
            </a:pPr>
            <a:endParaRPr lang="ru-RU" sz="2000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260648"/>
            <a:ext cx="7850833" cy="166975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Основные принципы формирования бюджета </a:t>
            </a:r>
            <a:r>
              <a:rPr lang="ru-RU" sz="3200" dirty="0" err="1">
                <a:solidFill>
                  <a:schemeClr val="accent5">
                    <a:lumMod val="75000"/>
                  </a:schemeClr>
                </a:solidFill>
              </a:rPr>
              <a:t>Лукичевского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 сельского поселения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227881"/>
              </p:ext>
            </p:extLst>
          </p:nvPr>
        </p:nvGraphicFramePr>
        <p:xfrm>
          <a:off x="467544" y="1842473"/>
          <a:ext cx="8219256" cy="484420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82192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82626"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solidFill>
                            <a:srgbClr val="00B050"/>
                          </a:solidFill>
                        </a:rPr>
                        <a:t>1. Формирование бюджета на основе муниципальных программ</a:t>
                      </a:r>
                      <a:endParaRPr lang="ru-RU" sz="2400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82626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solidFill>
                            <a:srgbClr val="00B050"/>
                          </a:solidFill>
                        </a:rPr>
                        <a:t>2. Полное финансовое</a:t>
                      </a:r>
                      <a:r>
                        <a:rPr lang="ru-RU" sz="2400" b="1" i="1" baseline="0" dirty="0" smtClean="0">
                          <a:solidFill>
                            <a:srgbClr val="00B050"/>
                          </a:solidFill>
                        </a:rPr>
                        <a:t> обеспечение всех принятых расходных обязательств</a:t>
                      </a:r>
                      <a:endParaRPr lang="ru-RU" sz="2400" b="1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82626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solidFill>
                            <a:srgbClr val="00B050"/>
                          </a:solidFill>
                        </a:rPr>
                        <a:t>3. Сохранение</a:t>
                      </a:r>
                      <a:r>
                        <a:rPr lang="ru-RU" sz="2400" b="1" i="1" baseline="0" dirty="0" smtClean="0">
                          <a:solidFill>
                            <a:srgbClr val="00B050"/>
                          </a:solidFill>
                        </a:rPr>
                        <a:t> и укрепление доходной базы бюджета</a:t>
                      </a:r>
                      <a:endParaRPr lang="ru-RU" sz="2400" b="1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8058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solidFill>
                            <a:srgbClr val="00B050"/>
                          </a:solidFill>
                        </a:rPr>
                        <a:t>4. Обеспечение сбалансированного бюджета</a:t>
                      </a:r>
                      <a:endParaRPr lang="ru-RU" sz="2400" b="1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82626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solidFill>
                            <a:srgbClr val="00B050"/>
                          </a:solidFill>
                        </a:rPr>
                        <a:t>5. Взвешенная и консервативная</a:t>
                      </a:r>
                      <a:r>
                        <a:rPr lang="ru-RU" sz="2400" b="1" i="1" baseline="0" dirty="0" smtClean="0">
                          <a:solidFill>
                            <a:srgbClr val="00B050"/>
                          </a:solidFill>
                        </a:rPr>
                        <a:t> политика  в отношении  муниципального долга</a:t>
                      </a:r>
                      <a:endParaRPr lang="ru-RU" sz="2400" b="1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24309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solidFill>
                            <a:srgbClr val="00B050"/>
                          </a:solidFill>
                        </a:rPr>
                        <a:t>6. Обеспечение</a:t>
                      </a:r>
                      <a:r>
                        <a:rPr lang="ru-RU" sz="2400" b="1" i="1" baseline="0" dirty="0" smtClean="0">
                          <a:solidFill>
                            <a:srgbClr val="00B050"/>
                          </a:solidFill>
                        </a:rPr>
                        <a:t> прозрачности и открытости бюджетного процесса</a:t>
                      </a:r>
                      <a:endParaRPr lang="ru-RU" sz="2400" b="1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87208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Как классифицируются расходы бюджета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692696"/>
            <a:ext cx="8712968" cy="6165304"/>
          </a:xfrm>
        </p:spPr>
        <p:txBody>
          <a:bodyPr>
            <a:noAutofit/>
          </a:bodyPr>
          <a:lstStyle/>
          <a:p>
            <a:r>
              <a:rPr lang="ru-RU" sz="1700" b="1" i="1" dirty="0" smtClean="0">
                <a:solidFill>
                  <a:schemeClr val="accent6">
                    <a:lumMod val="50000"/>
                  </a:schemeClr>
                </a:solidFill>
              </a:rPr>
              <a:t>Расходы бюджета- </a:t>
            </a:r>
            <a:r>
              <a:rPr lang="ru-RU" sz="1700" i="1" dirty="0" smtClean="0">
                <a:solidFill>
                  <a:schemeClr val="accent2">
                    <a:lumMod val="50000"/>
                  </a:schemeClr>
                </a:solidFill>
              </a:rPr>
              <a:t>выплачиваемые из бюджета денежные средства, за исключением средств, являющихся источниками финансирования дефицита бюджета.</a:t>
            </a:r>
          </a:p>
          <a:p>
            <a:r>
              <a:rPr lang="ru-RU" sz="1700" b="1" i="1" dirty="0" smtClean="0">
                <a:solidFill>
                  <a:schemeClr val="accent6">
                    <a:lumMod val="50000"/>
                  </a:schemeClr>
                </a:solidFill>
              </a:rPr>
              <a:t>Формирование расходов- </a:t>
            </a:r>
            <a:r>
              <a:rPr lang="ru-RU" sz="1700" i="1" dirty="0" smtClean="0">
                <a:solidFill>
                  <a:schemeClr val="accent2">
                    <a:lumMod val="50000"/>
                  </a:schemeClr>
                </a:solidFill>
              </a:rPr>
              <a:t>осуществляется в соответствии с расходными обязательствами, обусловленными установленным законодательством разграничением полномочий, исполнение которых должно происходить в очередном финансовом.</a:t>
            </a:r>
          </a:p>
          <a:p>
            <a:pPr algn="ctr"/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формирования расходов бюджета:</a:t>
            </a:r>
          </a:p>
          <a:p>
            <a:pPr lvl="1" algn="just">
              <a:buFont typeface="Wingdings" pitchFamily="2" charset="2"/>
              <a:buChar char="q"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разделам:</a:t>
            </a:r>
          </a:p>
          <a:p>
            <a:pPr lvl="1" algn="just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Общегосударственные вопросы</a:t>
            </a:r>
          </a:p>
          <a:p>
            <a:pPr lvl="1" algn="just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Национальная оборона</a:t>
            </a:r>
          </a:p>
          <a:p>
            <a:pPr lvl="1" algn="just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Национальная безопасность и правоохранительная деятельность</a:t>
            </a:r>
          </a:p>
          <a:p>
            <a:pPr lvl="1" algn="just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Национальная экономика</a:t>
            </a:r>
          </a:p>
          <a:p>
            <a:pPr lvl="1" algn="just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ЖКХ</a:t>
            </a:r>
          </a:p>
          <a:p>
            <a:pPr lvl="1" algn="just">
              <a:buClr>
                <a:prstClr val="black"/>
              </a:buClr>
            </a:pPr>
            <a:r>
              <a:rPr lang="ru-RU" sz="1400" b="1" dirty="0">
                <a:solidFill>
                  <a:srgbClr val="E40059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</a:p>
          <a:p>
            <a:pPr lvl="1" algn="just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</a:p>
          <a:p>
            <a:pPr lvl="1" algn="just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политика</a:t>
            </a:r>
          </a:p>
          <a:p>
            <a:pPr lvl="1" algn="just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культура и спорт</a:t>
            </a:r>
            <a:endParaRPr lang="ru-RU" sz="14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муниципальным программам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B050"/>
                </a:solidFill>
              </a:rPr>
              <a:t>Доходные источники бюджета </a:t>
            </a:r>
            <a:r>
              <a:rPr lang="ru-RU" sz="3200" dirty="0" err="1">
                <a:solidFill>
                  <a:srgbClr val="00B050"/>
                </a:solidFill>
              </a:rPr>
              <a:t>Лукичевского</a:t>
            </a:r>
            <a:r>
              <a:rPr lang="ru-RU" sz="3200" dirty="0">
                <a:solidFill>
                  <a:srgbClr val="00B050"/>
                </a:solidFill>
              </a:rPr>
              <a:t> сельского поселения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164405"/>
              </p:ext>
            </p:extLst>
          </p:nvPr>
        </p:nvGraphicFramePr>
        <p:xfrm>
          <a:off x="683568" y="1196753"/>
          <a:ext cx="7560840" cy="5394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642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53610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Налоговые</a:t>
                      </a:r>
                    </a:p>
                    <a:p>
                      <a:pPr algn="ctr"/>
                      <a:r>
                        <a:rPr lang="ru-RU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доходы</a:t>
                      </a:r>
                      <a:endParaRPr lang="ru-RU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Неналоговые </a:t>
                      </a:r>
                    </a:p>
                    <a:p>
                      <a:pPr algn="ctr"/>
                      <a:r>
                        <a:rPr lang="ru-RU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доходы</a:t>
                      </a:r>
                      <a:endParaRPr lang="ru-RU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Безвозмездные поступления</a:t>
                      </a:r>
                      <a:endParaRPr lang="ru-RU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42933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i="1" dirty="0" smtClean="0"/>
                        <a:t>Налог на доходы физических</a:t>
                      </a:r>
                      <a:r>
                        <a:rPr lang="ru-RU" i="1" baseline="0" dirty="0" smtClean="0"/>
                        <a:t> лиц;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i="1" baseline="0" dirty="0" smtClean="0"/>
                        <a:t>Единый сельскохозяйственный налог;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i="1" baseline="0" dirty="0" smtClean="0"/>
                        <a:t>Налог на имущество физических лиц;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i="1" baseline="0" dirty="0" smtClean="0"/>
                        <a:t>Земельный налог;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i="1" baseline="0" dirty="0" smtClean="0"/>
                        <a:t>Госпошлина за совершение нотариальных действий.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ru-RU" i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itchFamily="2" charset="2"/>
                        <a:buChar char="ü"/>
                      </a:pPr>
                      <a:r>
                        <a:rPr lang="ru-RU" i="1" dirty="0" smtClean="0"/>
                        <a:t>Доходы</a:t>
                      </a:r>
                      <a:r>
                        <a:rPr lang="ru-RU" i="1" baseline="0" dirty="0" smtClean="0"/>
                        <a:t> от использования имущества, находящегося в муниципальной собственности;</a:t>
                      </a:r>
                    </a:p>
                    <a:p>
                      <a:pPr marL="342900" indent="-342900" algn="l">
                        <a:buFont typeface="Wingdings" pitchFamily="2" charset="2"/>
                        <a:buChar char="ü"/>
                      </a:pPr>
                      <a:r>
                        <a:rPr lang="ru-RU" i="1" baseline="0" dirty="0" smtClean="0"/>
                        <a:t>Доходы от продажи материальных и нематериальных активов;</a:t>
                      </a:r>
                    </a:p>
                    <a:p>
                      <a:pPr marL="342900" indent="-342900" algn="l">
                        <a:buFont typeface="Wingdings" pitchFamily="2" charset="2"/>
                        <a:buChar char="ü"/>
                      </a:pPr>
                      <a:r>
                        <a:rPr lang="ru-RU" i="1" baseline="0" dirty="0" smtClean="0"/>
                        <a:t>Штрафы, санкции, возмещение ущерба;</a:t>
                      </a:r>
                    </a:p>
                    <a:p>
                      <a:pPr marL="342900" indent="-342900" algn="l">
                        <a:buFont typeface="Wingdings" pitchFamily="2" charset="2"/>
                        <a:buChar char="ü"/>
                      </a:pPr>
                      <a:r>
                        <a:rPr lang="ru-RU" i="1" baseline="0" dirty="0" smtClean="0"/>
                        <a:t>Прочие неналоговые доходы.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i="1" dirty="0" smtClean="0"/>
                        <a:t>Дотации;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i="1" dirty="0" smtClean="0"/>
                        <a:t>Субсидии;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i="1" dirty="0" smtClean="0"/>
                        <a:t>Субвенции;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i="1" dirty="0" smtClean="0"/>
                        <a:t>Иные межбюджетные</a:t>
                      </a:r>
                      <a:r>
                        <a:rPr lang="ru-RU" i="1" baseline="0" dirty="0" smtClean="0"/>
                        <a:t> трансферты.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Структура доходов бюджета по разделам в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202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5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году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223966540"/>
              </p:ext>
            </p:extLst>
          </p:nvPr>
        </p:nvGraphicFramePr>
        <p:xfrm>
          <a:off x="323640" y="1340640"/>
          <a:ext cx="8568360" cy="518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256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280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Структура налоговых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доходов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бюджета 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в 202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5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году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170032601"/>
              </p:ext>
            </p:extLst>
          </p:nvPr>
        </p:nvGraphicFramePr>
        <p:xfrm>
          <a:off x="539552" y="1126277"/>
          <a:ext cx="828092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820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Структура неналоговых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доходов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бюджета в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202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5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году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74833632"/>
              </p:ext>
            </p:extLst>
          </p:nvPr>
        </p:nvGraphicFramePr>
        <p:xfrm>
          <a:off x="251520" y="866329"/>
          <a:ext cx="8640480" cy="5658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119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Arial"/>
      <a:ea typeface="DejaVu Sans"/>
      <a:cs typeface="DejaVu Sans"/>
    </a:majorFont>
    <a:minorFont>
      <a:latin typeface="Arial"/>
      <a:ea typeface="DejaVu Sans"/>
      <a:cs typeface="DejaVu Sans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Arial"/>
      <a:ea typeface="DejaVu Sans"/>
      <a:cs typeface="DejaVu Sans"/>
    </a:majorFont>
    <a:minorFont>
      <a:latin typeface="Arial"/>
      <a:ea typeface="DejaVu Sans"/>
      <a:cs typeface="DejaVu Sans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812</Words>
  <Application>Microsoft Office PowerPoint</Application>
  <PresentationFormat>Экран (4:3)</PresentationFormat>
  <Paragraphs>137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1_Тема Office</vt:lpstr>
      <vt:lpstr>Специальное оформление</vt:lpstr>
      <vt:lpstr>1_Специальное оформление</vt:lpstr>
      <vt:lpstr>2_Специальное оформление</vt:lpstr>
      <vt:lpstr>Аспект</vt:lpstr>
      <vt:lpstr>Бюджет для граждан</vt:lpstr>
      <vt:lpstr>Что такое бюджет для граждан? Основные понятия </vt:lpstr>
      <vt:lpstr>Какие этапы проходит бюджет ежегодно? </vt:lpstr>
      <vt:lpstr>Основные принципы формирования бюджета Лукичевского сельского поселения</vt:lpstr>
      <vt:lpstr>Как классифицируются расходы бюджета</vt:lpstr>
      <vt:lpstr>Доходные источники бюджета Лукичевского сельского поселения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характеристики бюджета Лукичевского сельского поселения на 2025 год и плановый период 2026 и 2027</vt:lpstr>
      <vt:lpstr>Презентация PowerPoint</vt:lpstr>
      <vt:lpstr>Презентация PowerPoint</vt:lpstr>
      <vt:lpstr>Объем расходов бюджета на культуру  в расчете на 1 жителя в 2025 году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Asus-1200</dc:creator>
  <cp:lastModifiedBy>Uzer</cp:lastModifiedBy>
  <cp:revision>94</cp:revision>
  <dcterms:created xsi:type="dcterms:W3CDTF">2014-05-08T09:09:05Z</dcterms:created>
  <dcterms:modified xsi:type="dcterms:W3CDTF">2025-01-21T10:39:45Z</dcterms:modified>
</cp:coreProperties>
</file>