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59" r:id="rId5"/>
    <p:sldId id="266" r:id="rId6"/>
    <p:sldId id="260" r:id="rId7"/>
    <p:sldId id="267" r:id="rId8"/>
    <p:sldId id="261" r:id="rId9"/>
    <p:sldId id="268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96974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atin typeface="Arial Black" pitchFamily="34" charset="0"/>
              </a:rPr>
              <a:t>Администрация </a:t>
            </a:r>
            <a:r>
              <a:rPr lang="ru-RU" sz="1800" dirty="0" err="1" smtClean="0">
                <a:latin typeface="Arial Black" pitchFamily="34" charset="0"/>
              </a:rPr>
              <a:t>Лукичевского</a:t>
            </a:r>
            <a:r>
              <a:rPr lang="ru-RU" sz="1800" dirty="0" smtClean="0">
                <a:latin typeface="Arial Black" pitchFamily="34" charset="0"/>
              </a:rPr>
              <a:t> сельского поселения</a:t>
            </a:r>
            <a:endParaRPr lang="ru-RU" sz="1800" dirty="0">
              <a:latin typeface="Arial Black" pitchFamily="34" charset="0"/>
            </a:endParaRPr>
          </a:p>
        </p:txBody>
      </p:sp>
      <p:pic>
        <p:nvPicPr>
          <p:cNvPr id="5" name="Содержимое 4" descr="20150508_110849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4000528" cy="292895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340768"/>
            <a:ext cx="4543428" cy="551723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Бюджет 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Лукичевского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сельского поселения </a:t>
            </a: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Милютинского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района </a:t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на 2018год и на плановый период 2019 и 2020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годов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подготовлен</a:t>
            </a:r>
            <a:endParaRPr lang="ru-RU" b="1" dirty="0" smtClean="0">
              <a:solidFill>
                <a:srgbClr val="00B0F0"/>
              </a:solidFill>
            </a:endParaRPr>
          </a:p>
          <a:p>
            <a:pPr algn="ctr">
              <a:buNone/>
              <a:defRPr/>
            </a:pPr>
            <a:r>
              <a:rPr lang="ru-RU" b="1" dirty="0" smtClean="0">
                <a:solidFill>
                  <a:srgbClr val="00B0F0"/>
                </a:solidFill>
              </a:rPr>
              <a:t>на основании Решения Собрания депутатов </a:t>
            </a:r>
            <a:r>
              <a:rPr lang="ru-RU" b="1" dirty="0" err="1" smtClean="0">
                <a:solidFill>
                  <a:srgbClr val="00B0F0"/>
                </a:solidFill>
              </a:rPr>
              <a:t>Лукичевского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00B0F0"/>
                </a:solidFill>
              </a:rPr>
              <a:t>сельского поселения от 28.12.2017 года </a:t>
            </a:r>
            <a:r>
              <a:rPr lang="ru-RU" b="1" dirty="0" smtClean="0">
                <a:solidFill>
                  <a:srgbClr val="00B0F0"/>
                </a:solidFill>
              </a:rPr>
              <a:t>№49</a:t>
            </a:r>
            <a:endParaRPr lang="ru-RU" b="1" dirty="0" smtClean="0">
              <a:solidFill>
                <a:srgbClr val="00B0F0"/>
              </a:solidFill>
            </a:endParaRPr>
          </a:p>
          <a:p>
            <a:pPr algn="ctr">
              <a:buNone/>
              <a:defRPr/>
            </a:pPr>
            <a:r>
              <a:rPr lang="ru-RU" b="1" dirty="0" smtClean="0">
                <a:solidFill>
                  <a:srgbClr val="00B0F0"/>
                </a:solidFill>
              </a:rPr>
              <a:t>«О бюджете </a:t>
            </a:r>
            <a:r>
              <a:rPr lang="ru-RU" b="1" dirty="0" err="1" smtClean="0">
                <a:solidFill>
                  <a:srgbClr val="00B0F0"/>
                </a:solidFill>
              </a:rPr>
              <a:t>Лукичевского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00B0F0"/>
                </a:solidFill>
              </a:rPr>
              <a:t>сельского поселения </a:t>
            </a:r>
            <a:r>
              <a:rPr lang="ru-RU" b="1" dirty="0" err="1" smtClean="0">
                <a:solidFill>
                  <a:srgbClr val="00B0F0"/>
                </a:solidFill>
              </a:rPr>
              <a:t>Милютинского</a:t>
            </a:r>
            <a:r>
              <a:rPr lang="ru-RU" b="1" dirty="0" smtClean="0">
                <a:solidFill>
                  <a:srgbClr val="00B0F0"/>
                </a:solidFill>
              </a:rPr>
              <a:t> района на 2018 год и на плановый </a:t>
            </a:r>
          </a:p>
          <a:p>
            <a:pPr algn="ctr">
              <a:buNone/>
              <a:defRPr/>
            </a:pPr>
            <a:r>
              <a:rPr lang="ru-RU" b="1" dirty="0" smtClean="0">
                <a:solidFill>
                  <a:srgbClr val="00B0F0"/>
                </a:solidFill>
              </a:rPr>
              <a:t>период 2019 и 2020 годов»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Расходы на культуру в 2018 году и на плановый период 2019 и 2020 годов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5f51361ec9efe0dd0df693bb7229680b_f5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4678" y="1428736"/>
            <a:ext cx="2857500" cy="2143125"/>
          </a:xfrm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71472" y="4000504"/>
            <a:ext cx="807249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/>
              <a:t>Расходы на культуру </a:t>
            </a:r>
            <a:r>
              <a:rPr lang="ru-RU" b="1" dirty="0" smtClean="0"/>
              <a:t> в 2018 составят  1215,8 тыс. рублей, в 2019 году  - 1251,5 тыс.рублей, в 2020 году – 1362,2 тыс. рублей</a:t>
            </a:r>
          </a:p>
          <a:p>
            <a:endParaRPr lang="ru-RU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 счет средств местного бюджета </a:t>
            </a: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содержится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муниципальное учреждение культуры </a:t>
            </a:r>
            <a:r>
              <a:rPr lang="ru-RU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- «Аграрный СДК» .</a:t>
            </a:r>
            <a:endParaRPr lang="ru-RU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381735951_roadbui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571612"/>
            <a:ext cx="3084056" cy="2303465"/>
          </a:xfrm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>
                <a:solidFill>
                  <a:schemeClr val="tx1"/>
                </a:solidFill>
                <a:effectLst/>
              </a:rPr>
              <a:t>Дорожный фонд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ЛУКИЧЕВСКОГО </a:t>
            </a:r>
            <a:r>
              <a:rPr lang="ru-RU" sz="2400" b="0" dirty="0">
                <a:solidFill>
                  <a:schemeClr val="tx1"/>
                </a:solidFill>
                <a:effectLst/>
              </a:rPr>
              <a:t>сельского поселения в 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2018 году и на плановый период 2019 и 2020 годов</a:t>
            </a:r>
            <a:endParaRPr lang="ru-RU" sz="2400" b="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Group 62"/>
          <p:cNvGraphicFramePr>
            <a:graphicFrameLocks/>
          </p:cNvGraphicFramePr>
          <p:nvPr/>
        </p:nvGraphicFramePr>
        <p:xfrm>
          <a:off x="3786182" y="1357298"/>
          <a:ext cx="4929222" cy="1609812"/>
        </p:xfrm>
        <a:graphic>
          <a:graphicData uri="http://schemas.openxmlformats.org/drawingml/2006/table">
            <a:tbl>
              <a:tblPr/>
              <a:tblGrid>
                <a:gridCol w="4929222"/>
              </a:tblGrid>
              <a:tr h="597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Расходы фонда 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12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Содержание и ремонт автомобильных дорог общего пользования местного значения (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150,0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тыс.руб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60"/>
          <p:cNvGraphicFramePr>
            <a:graphicFrameLocks/>
          </p:cNvGraphicFramePr>
          <p:nvPr/>
        </p:nvGraphicFramePr>
        <p:xfrm>
          <a:off x="3786182" y="2928933"/>
          <a:ext cx="4962530" cy="1542106"/>
        </p:xfrm>
        <a:graphic>
          <a:graphicData uri="http://schemas.openxmlformats.org/drawingml/2006/table">
            <a:tbl>
              <a:tblPr/>
              <a:tblGrid>
                <a:gridCol w="4962530"/>
              </a:tblGrid>
              <a:tr h="404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Расходы фонда 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2394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Содержание и ремонт автомобильных дорог общего пользования местного значения (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100,0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тыс.руб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60"/>
          <p:cNvGraphicFramePr>
            <a:graphicFrameLocks/>
          </p:cNvGraphicFramePr>
          <p:nvPr/>
        </p:nvGraphicFramePr>
        <p:xfrm>
          <a:off x="3786182" y="2928934"/>
          <a:ext cx="4962530" cy="1542106"/>
        </p:xfrm>
        <a:graphic>
          <a:graphicData uri="http://schemas.openxmlformats.org/drawingml/2006/table">
            <a:tbl>
              <a:tblPr/>
              <a:tblGrid>
                <a:gridCol w="4962530"/>
              </a:tblGrid>
              <a:tr h="404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Расходы фонда 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2394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Содержание и ремонт автомобильных дорог общего пользования местного значения (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150,0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тыс.руб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786182" y="4500570"/>
          <a:ext cx="4953056" cy="1375546"/>
        </p:xfrm>
        <a:graphic>
          <a:graphicData uri="http://schemas.openxmlformats.org/drawingml/2006/table">
            <a:tbl>
              <a:tblPr/>
              <a:tblGrid>
                <a:gridCol w="4953056"/>
              </a:tblGrid>
              <a:tr h="506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7202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Расходы фонда 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73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Содержание и ремонт автомобильных дорог общего пользования местного значения (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1250,0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тыс.руб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Расходы бюджета на содержание органов местного самоуправления</a:t>
            </a:r>
            <a:endParaRPr lang="ru-RU" dirty="0"/>
          </a:p>
        </p:txBody>
      </p:sp>
      <p:pic>
        <p:nvPicPr>
          <p:cNvPr id="4" name="Содержимое 3" descr="M_samoupra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3786190"/>
            <a:ext cx="1857388" cy="2500330"/>
          </a:xfr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2018 год штатная численность Администрации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Лукичевского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сельского поселения установлена в количестве 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11,5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штатных единиц, из них муниципальных служащих 5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штатных единиц и 6,5 штатных единиц занимающихся обслуживанием и техническим обеспечением.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pasibo-za-vnimanie-kartinki-dlya-prezentacii-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285860"/>
            <a:ext cx="7072362" cy="5000660"/>
          </a:xfrm>
        </p:spPr>
      </p:pic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45820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latin typeface="28"/>
              </a:rPr>
              <a:t>Бюджет </a:t>
            </a:r>
            <a:r>
              <a:rPr lang="ru-RU" dirty="0" err="1" smtClean="0">
                <a:latin typeface="28"/>
              </a:rPr>
              <a:t>Лукичевского</a:t>
            </a:r>
            <a:r>
              <a:rPr lang="ru-RU" dirty="0" smtClean="0">
                <a:latin typeface="28"/>
              </a:rPr>
              <a:t> сельского поселения на 2018 год и на плановый 2019 и 2020 годов направлен на выполнение следующих задач:</a:t>
            </a:r>
            <a:endParaRPr lang="ru-RU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14282" y="1428736"/>
            <a:ext cx="8642350" cy="86518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обеспечение устойчивости и сбалансированности бюджетной системы в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целях гарантированного исполнения действующих и принимаемых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расходных обязательств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14282" y="2428868"/>
            <a:ext cx="8713787" cy="8636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повышение эффективности бюджетной политики, в том числе за счет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роста эффективности бюджетных расходов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14282" y="3429000"/>
            <a:ext cx="8713788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соответствие финансовых возможностей </a:t>
            </a:r>
            <a:r>
              <a:rPr lang="ru-RU" sz="2000" dirty="0" err="1" smtClean="0">
                <a:solidFill>
                  <a:srgbClr val="000000"/>
                </a:solidFill>
              </a:rPr>
              <a:t>Лукичевского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endParaRPr lang="ru-RU" sz="2000" dirty="0">
              <a:solidFill>
                <a:srgbClr val="000000"/>
              </a:solidFill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 сельского поселения ключевым направлениям развития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14282" y="4357694"/>
            <a:ext cx="8713787" cy="647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повышение роли бюджетной политики для поддержки экономического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роста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14282" y="5214950"/>
            <a:ext cx="8713788" cy="6477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18b8088ba1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1748654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267744" y="332656"/>
            <a:ext cx="4055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такое «Бюджет для граждан?»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612845"/>
            <a:ext cx="7056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 для граждан» 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познакомит вас с положениями основного финансового документа </a:t>
            </a:r>
            <a:r>
              <a:rPr lang="ru-RU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Лукичевского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сельского поселения – бюджета района, а именно: проекта бюджета поселения на предстоящий 2018 год и на плановый период 2019 и 2020 годов</a:t>
            </a:r>
          </a:p>
          <a:p>
            <a:pPr>
              <a:defRPr/>
            </a:pPr>
            <a:r>
              <a:rPr lang="ru-RU" i="1" dirty="0" smtClean="0">
                <a:solidFill>
                  <a:srgbClr val="00B050"/>
                </a:solidFill>
              </a:rPr>
              <a:t>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муниципальным служащим, пенсионерам и другим категориям населения, так как бюджет района затрагивает интересы каждого жителя </a:t>
            </a:r>
            <a:r>
              <a:rPr lang="ru-RU" i="1" dirty="0" err="1" smtClean="0">
                <a:solidFill>
                  <a:srgbClr val="00B050"/>
                </a:solidFill>
              </a:rPr>
              <a:t>Лукичевского</a:t>
            </a:r>
            <a:r>
              <a:rPr lang="ru-RU" i="1" dirty="0" smtClean="0">
                <a:solidFill>
                  <a:srgbClr val="00B050"/>
                </a:solidFill>
              </a:rPr>
              <a:t> сельского поселения.</a:t>
            </a:r>
          </a:p>
          <a:p>
            <a:pPr algn="r"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hlink"/>
                </a:solidFill>
              </a:rPr>
              <a:t>Мы постарались в доступной и понятной форме для граждан, показать</a:t>
            </a:r>
          </a:p>
          <a:p>
            <a:pPr algn="r">
              <a:defRPr/>
            </a:pPr>
            <a:r>
              <a:rPr lang="ru-RU" dirty="0" smtClean="0">
                <a:solidFill>
                  <a:schemeClr val="hlink"/>
                </a:solidFill>
              </a:rPr>
              <a:t>основные показатели бюджета поселения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4581128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«Бюджет для граждан» нацелен на получение обратной связи от граждан,</a:t>
            </a:r>
          </a:p>
          <a:p>
            <a:pPr algn="ctr">
              <a:defRPr/>
            </a:pP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которым интересны современные проблемы муниципальных финансов в</a:t>
            </a:r>
          </a:p>
          <a:p>
            <a:pPr algn="ctr">
              <a:defRPr/>
            </a:pPr>
            <a:r>
              <a:rPr lang="ru-RU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Милютинском</a:t>
            </a: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 районе и </a:t>
            </a:r>
            <a:r>
              <a:rPr lang="ru-RU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Лукичевском</a:t>
            </a: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 сельском поселении</a:t>
            </a:r>
            <a:endParaRPr lang="ru-RU" i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Основные параметры </a:t>
            </a:r>
            <a:r>
              <a:rPr lang="ru-RU" sz="2000" dirty="0" smtClean="0">
                <a:solidFill>
                  <a:srgbClr val="002060"/>
                </a:solidFill>
              </a:rPr>
              <a:t>бюджета </a:t>
            </a:r>
            <a:r>
              <a:rPr lang="ru-RU" sz="2000" dirty="0" smtClean="0">
                <a:solidFill>
                  <a:srgbClr val="002060"/>
                </a:solidFill>
              </a:rPr>
              <a:t>ЛУКИЧЕВСКОГО сельского поселения на 2018 год 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500173"/>
          <a:ext cx="8001056" cy="4187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5953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2018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тыс.руб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</a:tr>
              <a:tr h="69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Доходы бюджета, всего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5725,3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9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из них: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9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2752,9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9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2972,4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9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Расходы бюджета, всего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5509,8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Основные параметры </a:t>
            </a:r>
            <a:r>
              <a:rPr lang="ru-RU" sz="2000" dirty="0" smtClean="0">
                <a:solidFill>
                  <a:srgbClr val="002060"/>
                </a:solidFill>
              </a:rPr>
              <a:t>бюджета </a:t>
            </a:r>
            <a:r>
              <a:rPr lang="ru-RU" sz="2000" dirty="0" smtClean="0">
                <a:solidFill>
                  <a:srgbClr val="002060"/>
                </a:solidFill>
              </a:rPr>
              <a:t>ЛУКИЧЕВСКОГО сельского поселения на плановый период 2019 и 2020 годов 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12" y="1428735"/>
          <a:ext cx="6929487" cy="4718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29"/>
                <a:gridCol w="2309829"/>
                <a:gridCol w="2309829"/>
              </a:tblGrid>
              <a:tr h="6322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2019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(тыс.рублей)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2020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(тыс.рублей)</a:t>
                      </a:r>
                    </a:p>
                  </a:txBody>
                  <a:tcPr/>
                </a:tc>
              </a:tr>
              <a:tr h="915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Доходы бюджета, всего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4384,0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4416,6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86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из них: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15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2755,2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2755,1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7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1628,8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1661,5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15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Расходы бюджета, всего</a:t>
                      </a:r>
                    </a:p>
                  </a:txBody>
                  <a:tcPr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4384,0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</a:rPr>
                        <a:t>4416,6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686800" cy="1000132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Arial Black" pitchFamily="34" charset="0"/>
              </a:rPr>
              <a:t>Запланированный объем налоговых и неналоговых доходов бюджета </a:t>
            </a:r>
            <a:r>
              <a:rPr lang="ru-RU" sz="2400" dirty="0" smtClean="0">
                <a:latin typeface="Arial Black" pitchFamily="34" charset="0"/>
              </a:rPr>
              <a:t>ЛУКИЧЕВСКОГО </a:t>
            </a:r>
            <a:r>
              <a:rPr lang="ru-RU" sz="2400" dirty="0">
                <a:latin typeface="Arial Black" pitchFamily="34" charset="0"/>
              </a:rPr>
              <a:t>сельского поселения в </a:t>
            </a:r>
            <a:r>
              <a:rPr lang="ru-RU" sz="2400" dirty="0" smtClean="0">
                <a:latin typeface="Arial Black" pitchFamily="34" charset="0"/>
              </a:rPr>
              <a:t>2018 году </a:t>
            </a:r>
            <a:r>
              <a:rPr lang="ru-RU" sz="2400" dirty="0">
                <a:latin typeface="Arial Black" pitchFamily="34" charset="0"/>
              </a:rPr>
              <a:t>составил </a:t>
            </a:r>
            <a:r>
              <a:rPr lang="ru-RU" sz="2400" dirty="0" smtClean="0">
                <a:latin typeface="Arial Black" pitchFamily="34" charset="0"/>
              </a:rPr>
              <a:t>2752,9</a:t>
            </a:r>
            <a:r>
              <a:rPr lang="ru-RU" sz="2000" dirty="0" smtClean="0">
                <a:latin typeface="Arial Black" pitchFamily="34" charset="0"/>
              </a:rPr>
              <a:t> </a:t>
            </a:r>
            <a:r>
              <a:rPr lang="ru-RU" sz="2400" dirty="0" smtClean="0">
                <a:latin typeface="Arial Black" pitchFamily="34" charset="0"/>
              </a:rPr>
              <a:t>тыс.рублей </a:t>
            </a:r>
            <a:r>
              <a:rPr lang="ru-RU" sz="2400" dirty="0">
                <a:latin typeface="Arial Black" pitchFamily="34" charset="0"/>
              </a:rPr>
              <a:t>из них:</a:t>
            </a:r>
          </a:p>
        </p:txBody>
      </p:sp>
      <p:graphicFrame>
        <p:nvGraphicFramePr>
          <p:cNvPr id="4" name="Group 157"/>
          <p:cNvGraphicFramePr>
            <a:graphicFrameLocks/>
          </p:cNvGraphicFramePr>
          <p:nvPr/>
        </p:nvGraphicFramePr>
        <p:xfrm>
          <a:off x="539750" y="1773238"/>
          <a:ext cx="8207375" cy="3863977"/>
        </p:xfrm>
        <a:graphic>
          <a:graphicData uri="http://schemas.openxmlformats.org/drawingml/2006/table">
            <a:tbl>
              <a:tblPr/>
              <a:tblGrid>
                <a:gridCol w="82073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Налоги на прибыль, доходы – 230,8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Налоги на совокупный доход – 188,2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Налоги на имущество – 2026,0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Государственная пошлина – 10,5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Доходы от использования имущества, находящегося в государственной и муниципальной собственности – 297,4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Штрафы, санкции, возмещение ущерба– 22,0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Безвозмездные поступления – 2972,4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686800" cy="100013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 Black" pitchFamily="34" charset="0"/>
              </a:rPr>
              <a:t>Запланированный объем налоговых и неналоговых доходов бюджета </a:t>
            </a:r>
            <a:r>
              <a:rPr lang="ru-RU" sz="1800" dirty="0" smtClean="0">
                <a:latin typeface="Arial Black" pitchFamily="34" charset="0"/>
              </a:rPr>
              <a:t>ЛУКИЧЕВСКОГО </a:t>
            </a:r>
            <a:r>
              <a:rPr lang="ru-RU" sz="1800" dirty="0">
                <a:latin typeface="Arial Black" pitchFamily="34" charset="0"/>
              </a:rPr>
              <a:t>сельского поселения в </a:t>
            </a:r>
            <a:r>
              <a:rPr lang="ru-RU" sz="1800" dirty="0" smtClean="0">
                <a:latin typeface="Arial Black" pitchFamily="34" charset="0"/>
              </a:rPr>
              <a:t>2019 году </a:t>
            </a:r>
            <a:r>
              <a:rPr lang="ru-RU" sz="1800" dirty="0">
                <a:latin typeface="Arial Black" pitchFamily="34" charset="0"/>
              </a:rPr>
              <a:t>составил </a:t>
            </a:r>
            <a:r>
              <a:rPr lang="ru-RU" sz="1800" dirty="0" smtClean="0">
                <a:latin typeface="Arial Black" pitchFamily="34" charset="0"/>
              </a:rPr>
              <a:t>2755,2 тыс.рублей и в 2020 году 2755,1 тыс.рублей, из </a:t>
            </a:r>
            <a:r>
              <a:rPr lang="ru-RU" sz="1800" dirty="0">
                <a:latin typeface="Arial Black" pitchFamily="34" charset="0"/>
              </a:rPr>
              <a:t>них:</a:t>
            </a:r>
          </a:p>
        </p:txBody>
      </p:sp>
      <p:graphicFrame>
        <p:nvGraphicFramePr>
          <p:cNvPr id="4" name="Group 157"/>
          <p:cNvGraphicFramePr>
            <a:graphicFrameLocks/>
          </p:cNvGraphicFramePr>
          <p:nvPr/>
        </p:nvGraphicFramePr>
        <p:xfrm>
          <a:off x="539751" y="1556791"/>
          <a:ext cx="7389835" cy="5105547"/>
        </p:xfrm>
        <a:graphic>
          <a:graphicData uri="http://schemas.openxmlformats.org/drawingml/2006/table">
            <a:tbl>
              <a:tblPr/>
              <a:tblGrid>
                <a:gridCol w="4463764"/>
                <a:gridCol w="1344411"/>
                <a:gridCol w="1581660"/>
              </a:tblGrid>
              <a:tr h="922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2019 год (тыс.руб.)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2020 год (тыс.руб.)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Налоги на прибыль, доходы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240,0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249,6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Налоги на совокупный доход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195,7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203,5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42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Налоги на имущество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2035,3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2044,5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2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Государственная пошлина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10,9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11,0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039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248,5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218,7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0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24,8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27,8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8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1628,8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1661,5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latin typeface="Arial Black" pitchFamily="34" charset="0"/>
              </a:rPr>
              <a:t>Запланированный объем расходов бюджета </a:t>
            </a:r>
            <a:r>
              <a:rPr lang="ru-RU" sz="2400" dirty="0" smtClean="0">
                <a:latin typeface="Arial Black" pitchFamily="34" charset="0"/>
              </a:rPr>
              <a:t>ЛУКИЧЕВСКОГО </a:t>
            </a:r>
            <a:r>
              <a:rPr lang="ru-RU" sz="2400" dirty="0">
                <a:latin typeface="Arial Black" pitchFamily="34" charset="0"/>
              </a:rPr>
              <a:t>сельского поселения в </a:t>
            </a:r>
            <a:r>
              <a:rPr lang="ru-RU" sz="2400" dirty="0" smtClean="0">
                <a:latin typeface="Arial Black" pitchFamily="34" charset="0"/>
              </a:rPr>
              <a:t>2018 </a:t>
            </a:r>
            <a:r>
              <a:rPr lang="ru-RU" sz="2400" dirty="0">
                <a:latin typeface="Arial Black" pitchFamily="34" charset="0"/>
              </a:rPr>
              <a:t>году </a:t>
            </a:r>
            <a:r>
              <a:rPr lang="ru-RU" sz="2400" dirty="0" smtClean="0">
                <a:latin typeface="Arial Black" pitchFamily="34" charset="0"/>
              </a:rPr>
              <a:t>составил 5509,8 </a:t>
            </a:r>
            <a:r>
              <a:rPr lang="ru-RU" sz="2400" dirty="0">
                <a:latin typeface="Arial Black" pitchFamily="34" charset="0"/>
              </a:rPr>
              <a:t>тыс.рублей, из них:</a:t>
            </a:r>
          </a:p>
        </p:txBody>
      </p:sp>
      <p:graphicFrame>
        <p:nvGraphicFramePr>
          <p:cNvPr id="4" name="Group 105"/>
          <p:cNvGraphicFramePr>
            <a:graphicFrameLocks/>
          </p:cNvGraphicFramePr>
          <p:nvPr/>
        </p:nvGraphicFramePr>
        <p:xfrm>
          <a:off x="179388" y="1700213"/>
          <a:ext cx="8713787" cy="5035220"/>
        </p:xfrm>
        <a:graphic>
          <a:graphicData uri="http://schemas.openxmlformats.org/drawingml/2006/table">
            <a:tbl>
              <a:tblPr/>
              <a:tblGrid>
                <a:gridCol w="8713787"/>
              </a:tblGrid>
              <a:tr h="520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Общегосударственные вопросы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– 23270,2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Национальная оборона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75,8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Национальная безопасность и правоохранительная деятельность – 20,0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Национальная экономика – 169,4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Жилищно-коммунальное хозяйство,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благоустройтсво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– 586,4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Культура, кинематография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1215,8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Физическая культура и спорт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–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5,0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Социальная политика – 167,0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Обслуживание государственного и муниципального долга – 0,2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latin typeface="Arial Black" pitchFamily="34" charset="0"/>
              </a:rPr>
              <a:t>Запланированный объем расходов бюджета </a:t>
            </a:r>
            <a:r>
              <a:rPr lang="ru-RU" sz="1400" dirty="0" smtClean="0">
                <a:latin typeface="Arial Black" pitchFamily="34" charset="0"/>
              </a:rPr>
              <a:t>ЛУКИЧЕВСКОГО </a:t>
            </a:r>
            <a:r>
              <a:rPr lang="ru-RU" sz="1400" dirty="0">
                <a:latin typeface="Arial Black" pitchFamily="34" charset="0"/>
              </a:rPr>
              <a:t>сельского поселения в </a:t>
            </a:r>
            <a:r>
              <a:rPr lang="ru-RU" sz="1400" dirty="0" smtClean="0">
                <a:latin typeface="Arial Black" pitchFamily="34" charset="0"/>
              </a:rPr>
              <a:t>2019 </a:t>
            </a:r>
            <a:r>
              <a:rPr lang="ru-RU" sz="1400" dirty="0">
                <a:latin typeface="Arial Black" pitchFamily="34" charset="0"/>
              </a:rPr>
              <a:t>году </a:t>
            </a:r>
            <a:r>
              <a:rPr lang="ru-RU" sz="1400" dirty="0" smtClean="0">
                <a:latin typeface="Arial Black" pitchFamily="34" charset="0"/>
              </a:rPr>
              <a:t>составил 4384,0 тыс.рублей и в 2020 году 4416,6 тыс.рублей, </a:t>
            </a:r>
            <a:r>
              <a:rPr lang="ru-RU" sz="1400" dirty="0">
                <a:latin typeface="Arial Black" pitchFamily="34" charset="0"/>
              </a:rPr>
              <a:t>из них:</a:t>
            </a:r>
          </a:p>
        </p:txBody>
      </p:sp>
      <p:graphicFrame>
        <p:nvGraphicFramePr>
          <p:cNvPr id="4" name="Group 105"/>
          <p:cNvGraphicFramePr>
            <a:graphicFrameLocks/>
          </p:cNvGraphicFramePr>
          <p:nvPr/>
        </p:nvGraphicFramePr>
        <p:xfrm>
          <a:off x="179389" y="1285863"/>
          <a:ext cx="8607452" cy="4569480"/>
        </p:xfrm>
        <a:graphic>
          <a:graphicData uri="http://schemas.openxmlformats.org/drawingml/2006/table">
            <a:tbl>
              <a:tblPr/>
              <a:tblGrid>
                <a:gridCol w="5964247"/>
                <a:gridCol w="1357322"/>
                <a:gridCol w="1285883"/>
              </a:tblGrid>
              <a:tr h="479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2019 год(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2020год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тыс.руб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Общегосударственные вопросы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2270,2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2251,4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Национальная оборона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76,6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79,4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20,0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169,4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169,4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Жилищно-коммунальное хозяйство, благоустройство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424,3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362,2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1251,5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1362,2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167,0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pitchFamily="34" charset="0"/>
                        </a:rPr>
                        <a:t>167,0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280</TotalTime>
  <Words>759</Words>
  <Application>Microsoft Office PowerPoint</Application>
  <PresentationFormat>Экран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Администрация Лукичевского сельского поселения</vt:lpstr>
      <vt:lpstr>Слайд 2</vt:lpstr>
      <vt:lpstr>Слайд 3</vt:lpstr>
      <vt:lpstr>Основные параметры бюджета ЛУКИЧЕВСКОГО сельского поселения на 2018 год </vt:lpstr>
      <vt:lpstr>Основные параметры бюджета ЛУКИЧЕВСКОГО сельского поселения на плановый период 2019 и 2020 годов </vt:lpstr>
      <vt:lpstr>Запланированный объем налоговых и неналоговых доходов бюджета ЛУКИЧЕВСКОГО сельского поселения в 2018 году составил 2752,9 тыс.рублей из них:</vt:lpstr>
      <vt:lpstr>Запланированный объем налоговых и неналоговых доходов бюджета ЛУКИЧЕВСКОГО сельского поселения в 2019 году составил 2755,2 тыс.рублей и в 2020 году 2755,1 тыс.рублей, из них:</vt:lpstr>
      <vt:lpstr>Запланированный объем расходов бюджета ЛУКИЧЕВСКОГО сельского поселения в 2018 году составил 5509,8 тыс.рублей, из них:</vt:lpstr>
      <vt:lpstr>Запланированный объем расходов бюджета ЛУКИЧЕВСКОГО сельского поселения в 2019 году составил 4384,0 тыс.рублей и в 2020 году 4416,6 тыс.рублей, из них:</vt:lpstr>
      <vt:lpstr>Расходы на культуру в 2018 году и на плановый период 2019 и 2020 годов</vt:lpstr>
      <vt:lpstr>Дорожный фонд ЛУКИЧЕВСКОГО сельского поселения в 2018 году и на плановый период 2019 и 2020 годов</vt:lpstr>
      <vt:lpstr>Расходы бюджета на содержание органов местного самоуправления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Лукичевского сельского поселения</dc:title>
  <dc:creator>Валера</dc:creator>
  <cp:lastModifiedBy>Валера</cp:lastModifiedBy>
  <cp:revision>53</cp:revision>
  <dcterms:created xsi:type="dcterms:W3CDTF">2016-03-28T12:02:11Z</dcterms:created>
  <dcterms:modified xsi:type="dcterms:W3CDTF">2018-02-21T07:53:53Z</dcterms:modified>
</cp:coreProperties>
</file>